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625" r:id="rId3"/>
    <p:sldId id="626" r:id="rId4"/>
    <p:sldId id="621" r:id="rId5"/>
    <p:sldId id="624" r:id="rId6"/>
    <p:sldId id="629" r:id="rId7"/>
    <p:sldId id="628" r:id="rId8"/>
    <p:sldId id="282" r:id="rId9"/>
    <p:sldId id="630" r:id="rId10"/>
    <p:sldId id="631" r:id="rId11"/>
    <p:sldId id="632" r:id="rId12"/>
    <p:sldId id="633" r:id="rId13"/>
    <p:sldId id="634" r:id="rId14"/>
    <p:sldId id="635" r:id="rId15"/>
    <p:sldId id="575" r:id="rId16"/>
    <p:sldId id="270" r:id="rId17"/>
    <p:sldId id="290" r:id="rId18"/>
    <p:sldId id="291" r:id="rId19"/>
    <p:sldId id="590" r:id="rId20"/>
    <p:sldId id="588" r:id="rId21"/>
    <p:sldId id="277" r:id="rId22"/>
    <p:sldId id="636" r:id="rId23"/>
    <p:sldId id="577" r:id="rId24"/>
  </p:sldIdLst>
  <p:sldSz cx="12192000" cy="6858000"/>
  <p:notesSz cx="6858000" cy="9144000"/>
  <p:defaultTextStyle>
    <a:defPPr>
      <a:defRPr lang="ru-RU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16533-4F32-42E9-96EE-18FF6F8147AC}" v="9" dt="2021-12-21T12:23:52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Татьяна Долгова" userId="241d3fa7b6f6714d" providerId="LiveId" clId="{2B716533-4F32-42E9-96EE-18FF6F8147AC}"/>
    <pc:docChg chg="custSel addSld delSld modSld sldOrd">
      <pc:chgData name="Татьяна Долгова" userId="241d3fa7b6f6714d" providerId="LiveId" clId="{2B716533-4F32-42E9-96EE-18FF6F8147AC}" dt="2021-12-21T12:23:52.849" v="112"/>
      <pc:docMkLst>
        <pc:docMk/>
      </pc:docMkLst>
      <pc:sldChg chg="add modNotes">
        <pc:chgData name="Татьяна Долгова" userId="241d3fa7b6f6714d" providerId="LiveId" clId="{2B716533-4F32-42E9-96EE-18FF6F8147AC}" dt="2021-12-21T12:18:26" v="103"/>
        <pc:sldMkLst>
          <pc:docMk/>
          <pc:sldMk cId="1688496597" sldId="277"/>
        </pc:sldMkLst>
      </pc:sldChg>
      <pc:sldChg chg="add">
        <pc:chgData name="Татьяна Долгова" userId="241d3fa7b6f6714d" providerId="LiveId" clId="{2B716533-4F32-42E9-96EE-18FF6F8147AC}" dt="2021-12-21T12:18:04.037" v="101"/>
        <pc:sldMkLst>
          <pc:docMk/>
          <pc:sldMk cId="3103106420" sldId="282"/>
        </pc:sldMkLst>
      </pc:sldChg>
      <pc:sldChg chg="add">
        <pc:chgData name="Татьяна Долгова" userId="241d3fa7b6f6714d" providerId="LiveId" clId="{2B716533-4F32-42E9-96EE-18FF6F8147AC}" dt="2021-12-21T12:18:34.892" v="105"/>
        <pc:sldMkLst>
          <pc:docMk/>
          <pc:sldMk cId="3237319732" sldId="284"/>
        </pc:sldMkLst>
      </pc:sldChg>
      <pc:sldChg chg="add del">
        <pc:chgData name="Татьяна Долгова" userId="241d3fa7b6f6714d" providerId="LiveId" clId="{2B716533-4F32-42E9-96EE-18FF6F8147AC}" dt="2021-12-21T12:18:29.932" v="104" actId="2696"/>
        <pc:sldMkLst>
          <pc:docMk/>
          <pc:sldMk cId="4048184134" sldId="284"/>
        </pc:sldMkLst>
      </pc:sldChg>
      <pc:sldChg chg="ord">
        <pc:chgData name="Татьяна Долгова" userId="241d3fa7b6f6714d" providerId="LiveId" clId="{2B716533-4F32-42E9-96EE-18FF6F8147AC}" dt="2021-12-21T12:18:46.948" v="111"/>
        <pc:sldMkLst>
          <pc:docMk/>
          <pc:sldMk cId="2262429238" sldId="287"/>
        </pc:sldMkLst>
      </pc:sldChg>
      <pc:sldChg chg="addSp delSp modSp mod">
        <pc:chgData name="Татьяна Долгова" userId="241d3fa7b6f6714d" providerId="LiveId" clId="{2B716533-4F32-42E9-96EE-18FF6F8147AC}" dt="2021-12-21T12:17:28.247" v="98" actId="12100"/>
        <pc:sldMkLst>
          <pc:docMk/>
          <pc:sldMk cId="3875261533" sldId="569"/>
        </pc:sldMkLst>
        <pc:spChg chg="mod">
          <ac:chgData name="Татьяна Долгова" userId="241d3fa7b6f6714d" providerId="LiveId" clId="{2B716533-4F32-42E9-96EE-18FF6F8147AC}" dt="2021-12-21T12:17:01.059" v="90" actId="20577"/>
          <ac:spMkLst>
            <pc:docMk/>
            <pc:sldMk cId="3875261533" sldId="569"/>
            <ac:spMk id="2" creationId="{BED25602-AE82-4B44-8750-577D18209E3A}"/>
          </ac:spMkLst>
        </pc:spChg>
        <pc:spChg chg="del mod">
          <ac:chgData name="Татьяна Долгова" userId="241d3fa7b6f6714d" providerId="LiveId" clId="{2B716533-4F32-42E9-96EE-18FF6F8147AC}" dt="2021-12-21T12:17:19.401" v="95" actId="12084"/>
          <ac:spMkLst>
            <pc:docMk/>
            <pc:sldMk cId="3875261533" sldId="569"/>
            <ac:spMk id="3" creationId="{1FB77385-F037-4396-A480-73040EA849D9}"/>
          </ac:spMkLst>
        </pc:spChg>
        <pc:graphicFrameChg chg="add mod">
          <ac:chgData name="Татьяна Долгова" userId="241d3fa7b6f6714d" providerId="LiveId" clId="{2B716533-4F32-42E9-96EE-18FF6F8147AC}" dt="2021-12-21T12:17:28.247" v="98" actId="12100"/>
          <ac:graphicFrameMkLst>
            <pc:docMk/>
            <pc:sldMk cId="3875261533" sldId="569"/>
            <ac:graphicFrameMk id="4" creationId="{52A9F460-E6E1-460B-893B-413CD9E759FB}"/>
          </ac:graphicFrameMkLst>
        </pc:graphicFrameChg>
      </pc:sldChg>
      <pc:sldChg chg="del">
        <pc:chgData name="Татьяна Долгова" userId="241d3fa7b6f6714d" providerId="LiveId" clId="{2B716533-4F32-42E9-96EE-18FF6F8147AC}" dt="2021-12-21T12:17:35.355" v="99" actId="47"/>
        <pc:sldMkLst>
          <pc:docMk/>
          <pc:sldMk cId="1867714909" sldId="571"/>
        </pc:sldMkLst>
      </pc:sldChg>
      <pc:sldChg chg="del">
        <pc:chgData name="Татьяна Долгова" userId="241d3fa7b6f6714d" providerId="LiveId" clId="{2B716533-4F32-42E9-96EE-18FF6F8147AC}" dt="2021-12-21T12:17:36.666" v="100" actId="47"/>
        <pc:sldMkLst>
          <pc:docMk/>
          <pc:sldMk cId="3907244323" sldId="572"/>
        </pc:sldMkLst>
      </pc:sldChg>
      <pc:sldChg chg="add">
        <pc:chgData name="Татьяна Долгова" userId="241d3fa7b6f6714d" providerId="LiveId" clId="{2B716533-4F32-42E9-96EE-18FF6F8147AC}" dt="2021-12-21T12:23:52.849" v="112"/>
        <pc:sldMkLst>
          <pc:docMk/>
          <pc:sldMk cId="3428377445" sldId="5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70CEA-2101-4A99-A196-08370DBA3D3B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6F0470B-5A12-4306-8BCB-AABC5EF315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Формирование функциональной грамотности педагогов и обучающихся (показатель 2024)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/>
            <a:t>(контент, обеспечивающий формирование функциональной грамотности и курсы повышения квалификации по его использованию)</a:t>
          </a:r>
        </a:p>
      </dgm:t>
    </dgm:pt>
    <dgm:pt modelId="{129DE01D-A250-41DD-BE84-0BC453BAD98F}" type="parTrans" cxnId="{FC449206-EF6D-4492-87E1-4B03A6BF0BA9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335D6DC7-5A9A-443D-B418-17EBF5B448A1}" type="sibTrans" cxnId="{FC449206-EF6D-4492-87E1-4B03A6BF0BA9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43F5F1E6-4E78-4BE2-ADAF-3284347B4BF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Оптимизация и персонализация образовательного процесса и мониторинг учебной и педагогической деятельности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/>
            <a:t>(проектная деятельность МЭО: ШНОР, обучение детей с ОВЗ, сетевое взаимодействие и функциональная грамотность и др.) </a:t>
          </a:r>
        </a:p>
      </dgm:t>
    </dgm:pt>
    <dgm:pt modelId="{391EC43E-2776-42C8-B4F3-8F1C1C0B10B1}" type="parTrans" cxnId="{A87F65F5-8F75-463D-88B6-4E98397E8030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45751EB0-8A4A-44A8-AF84-680E8121F558}" type="sibTrans" cxnId="{A87F65F5-8F75-463D-88B6-4E98397E8030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5C63AF92-F4BD-48CC-A67A-2A525DDE166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/>
            <a:t>Реализация процесса воспитания и развития личности обучающихся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1" dirty="0"/>
            <a:t>(готовые РПВ по уровня общего образования и курсы повышения квалификации)</a:t>
          </a:r>
        </a:p>
      </dgm:t>
    </dgm:pt>
    <dgm:pt modelId="{AE0C2CBA-79A0-4674-85C6-E111DDC82222}" type="parTrans" cxnId="{2C0E7CB7-4CF4-4A49-A0FE-1E5FAE26D868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CAF0F27D-8125-4BA7-BDCB-76932DB74FCD}" type="sibTrans" cxnId="{2C0E7CB7-4CF4-4A49-A0FE-1E5FAE26D868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D8F4AB85-9507-45D0-9DC7-407B9BEF3D1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Реализация требований ФГОС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/>
            <a:t>(системно-</a:t>
          </a:r>
          <a:r>
            <a:rPr lang="ru-RU" sz="1200" b="1" i="1" dirty="0" err="1"/>
            <a:t>деятельностный</a:t>
          </a:r>
          <a:r>
            <a:rPr lang="ru-RU" sz="1200" b="1" i="1" dirty="0"/>
            <a:t> подход, достижение личностных, </a:t>
          </a:r>
          <a:r>
            <a:rPr lang="ru-RU" sz="1200" b="1" i="1" dirty="0" err="1"/>
            <a:t>метапредметных</a:t>
          </a:r>
          <a:r>
            <a:rPr lang="ru-RU" sz="1200" b="1" i="1" dirty="0"/>
            <a:t> и предметных результатов и др.) </a:t>
          </a:r>
        </a:p>
      </dgm:t>
    </dgm:pt>
    <dgm:pt modelId="{9484B573-406A-4E10-B61E-62D9AECC744F}" type="parTrans" cxnId="{0093CE9F-07A1-4E36-987E-427BDBC70720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E64A9EF6-B028-4745-BFF9-C0E43376B6F5}" type="sibTrans" cxnId="{0093CE9F-07A1-4E36-987E-427BDBC70720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889E5477-73AB-469D-9134-2D29127D4F7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Повышение квалификации и профессиональное развитие педагогов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/>
            <a:t>(программы повышения квалификации и профессиональной переподготовки)</a:t>
          </a:r>
        </a:p>
      </dgm:t>
    </dgm:pt>
    <dgm:pt modelId="{E6E6482D-A54D-447F-BB59-0B2F018485BF}" type="parTrans" cxnId="{076D0F08-76EC-426A-9458-4B19D853CB21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9A826D61-0A55-4307-B013-1A0048E1D762}" type="sibTrans" cxnId="{076D0F08-76EC-426A-9458-4B19D853CB21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959D0D6B-6022-4D00-9B5F-8ED34AA5D8E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Обеспечение преемственности основных образовательных программ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i="1" dirty="0"/>
            <a:t>(готовые образовательные программы, обеспечивающие преемственность всех уровней общего образования) </a:t>
          </a:r>
        </a:p>
      </dgm:t>
    </dgm:pt>
    <dgm:pt modelId="{39FC4C86-1948-46F8-A517-74964F03C3A0}" type="parTrans" cxnId="{7BE92A54-A896-403E-B324-D451BD193183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6CC68F01-7A22-44DB-89CB-83E15FF7716C}" type="sibTrans" cxnId="{7BE92A54-A896-403E-B324-D451BD193183}">
      <dgm:prSet/>
      <dgm:spPr/>
      <dgm:t>
        <a:bodyPr/>
        <a:lstStyle/>
        <a:p>
          <a:endParaRPr lang="ru-RU" sz="1400" b="1">
            <a:solidFill>
              <a:schemeClr val="tx2"/>
            </a:solidFill>
          </a:endParaRPr>
        </a:p>
      </dgm:t>
    </dgm:pt>
    <dgm:pt modelId="{5D9349D1-F7E7-4A92-A4C3-6884BA7A5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/>
            <a:t>Повышение рейтинга образовательной организации</a:t>
          </a:r>
          <a:endParaRPr lang="ru-RU" sz="1400" dirty="0"/>
        </a:p>
      </dgm:t>
    </dgm:pt>
    <dgm:pt modelId="{AA9F75CB-BBF7-473B-AE45-003748ACBB42}" type="parTrans" cxnId="{5F13F9FD-9873-43A1-AB9B-4FB43D0B7580}">
      <dgm:prSet/>
      <dgm:spPr/>
      <dgm:t>
        <a:bodyPr/>
        <a:lstStyle/>
        <a:p>
          <a:endParaRPr lang="ru-RU" sz="1400"/>
        </a:p>
      </dgm:t>
    </dgm:pt>
    <dgm:pt modelId="{747A183D-885F-4BDE-A4BE-6ED50BFE8332}" type="sibTrans" cxnId="{5F13F9FD-9873-43A1-AB9B-4FB43D0B7580}">
      <dgm:prSet/>
      <dgm:spPr/>
      <dgm:t>
        <a:bodyPr/>
        <a:lstStyle/>
        <a:p>
          <a:endParaRPr lang="ru-RU" sz="1400"/>
        </a:p>
      </dgm:t>
    </dgm:pt>
    <dgm:pt modelId="{5D867F5D-EFE4-4C53-9582-35AFF827598B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Верифицированный контент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i="1" dirty="0"/>
            <a:t>(контент МЭО прошел верификацию в ИСРО РАО на предмет соответствия обновленным ФГОС ) </a:t>
          </a:r>
        </a:p>
      </dgm:t>
    </dgm:pt>
    <dgm:pt modelId="{B566C8A7-1371-47FF-93AE-032F313EAD0E}" type="parTrans" cxnId="{FAF4E42D-1F35-4511-8F21-9C2DD5B85851}">
      <dgm:prSet/>
      <dgm:spPr/>
      <dgm:t>
        <a:bodyPr/>
        <a:lstStyle/>
        <a:p>
          <a:endParaRPr lang="ru-RU" sz="1400"/>
        </a:p>
      </dgm:t>
    </dgm:pt>
    <dgm:pt modelId="{66C28612-6619-4498-89E6-8759B5A0E256}" type="sibTrans" cxnId="{FAF4E42D-1F35-4511-8F21-9C2DD5B85851}">
      <dgm:prSet/>
      <dgm:spPr/>
      <dgm:t>
        <a:bodyPr/>
        <a:lstStyle/>
        <a:p>
          <a:endParaRPr lang="ru-RU" sz="1400"/>
        </a:p>
      </dgm:t>
    </dgm:pt>
    <dgm:pt modelId="{2A2C8F46-B13F-42B7-9FA8-AE65F9712863}" type="pres">
      <dgm:prSet presAssocID="{A2570CEA-2101-4A99-A196-08370DBA3D3B}" presName="linear" presStyleCnt="0">
        <dgm:presLayoutVars>
          <dgm:animLvl val="lvl"/>
          <dgm:resizeHandles val="exact"/>
        </dgm:presLayoutVars>
      </dgm:prSet>
      <dgm:spPr/>
    </dgm:pt>
    <dgm:pt modelId="{A5F805A1-0A05-4D9E-A73E-188332B60CD3}" type="pres">
      <dgm:prSet presAssocID="{D8F4AB85-9507-45D0-9DC7-407B9BEF3D10}" presName="parentText" presStyleLbl="node1" presStyleIdx="0" presStyleCnt="8" custLinFactNeighborY="-64279">
        <dgm:presLayoutVars>
          <dgm:chMax val="0"/>
          <dgm:bulletEnabled val="1"/>
        </dgm:presLayoutVars>
      </dgm:prSet>
      <dgm:spPr/>
    </dgm:pt>
    <dgm:pt modelId="{EF065B1F-75AB-40C5-8FB9-4542A8EA73DA}" type="pres">
      <dgm:prSet presAssocID="{E64A9EF6-B028-4745-BFF9-C0E43376B6F5}" presName="spacer" presStyleCnt="0"/>
      <dgm:spPr/>
    </dgm:pt>
    <dgm:pt modelId="{7DCC50E7-A603-42C0-86DC-CC7006C5C565}" type="pres">
      <dgm:prSet presAssocID="{5D867F5D-EFE4-4C53-9582-35AFF827598B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B62AFFF-8AE9-4C33-8B81-1E392620025F}" type="pres">
      <dgm:prSet presAssocID="{66C28612-6619-4498-89E6-8759B5A0E256}" presName="spacer" presStyleCnt="0"/>
      <dgm:spPr/>
    </dgm:pt>
    <dgm:pt modelId="{19216829-5BB4-4D85-BC32-8F475AEAB554}" type="pres">
      <dgm:prSet presAssocID="{959D0D6B-6022-4D00-9B5F-8ED34AA5D8E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1619F9F5-8233-45B0-A56A-65F25BA1ED91}" type="pres">
      <dgm:prSet presAssocID="{6CC68F01-7A22-44DB-89CB-83E15FF7716C}" presName="spacer" presStyleCnt="0"/>
      <dgm:spPr/>
    </dgm:pt>
    <dgm:pt modelId="{B6234DA3-D2D9-45B8-ABFE-5E572D722D41}" type="pres">
      <dgm:prSet presAssocID="{889E5477-73AB-469D-9134-2D29127D4F74}" presName="parentText" presStyleLbl="node1" presStyleIdx="3" presStyleCnt="8" custLinFactNeighborX="-24995" custLinFactNeighborY="-47246">
        <dgm:presLayoutVars>
          <dgm:chMax val="0"/>
          <dgm:bulletEnabled val="1"/>
        </dgm:presLayoutVars>
      </dgm:prSet>
      <dgm:spPr/>
    </dgm:pt>
    <dgm:pt modelId="{8DF18502-6987-4D78-8297-94D162610424}" type="pres">
      <dgm:prSet presAssocID="{9A826D61-0A55-4307-B013-1A0048E1D762}" presName="spacer" presStyleCnt="0"/>
      <dgm:spPr/>
    </dgm:pt>
    <dgm:pt modelId="{BCA11CC5-D1F3-4730-A426-7FFD67EE8768}" type="pres">
      <dgm:prSet presAssocID="{36F0470B-5A12-4306-8BCB-AABC5EF3159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8D043A07-73EB-4FF6-8CEE-C31E02C0D31A}" type="pres">
      <dgm:prSet presAssocID="{335D6DC7-5A9A-443D-B418-17EBF5B448A1}" presName="spacer" presStyleCnt="0"/>
      <dgm:spPr/>
    </dgm:pt>
    <dgm:pt modelId="{F437002E-F2EE-46F2-818E-91B1ECB20B9A}" type="pres">
      <dgm:prSet presAssocID="{43F5F1E6-4E78-4BE2-ADAF-3284347B4BFE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F1864251-B1BA-4284-9522-80AFB93174DE}" type="pres">
      <dgm:prSet presAssocID="{45751EB0-8A4A-44A8-AF84-680E8121F558}" presName="spacer" presStyleCnt="0"/>
      <dgm:spPr/>
    </dgm:pt>
    <dgm:pt modelId="{4242EF6D-7D26-4B2A-ADFF-7D10839D7CE3}" type="pres">
      <dgm:prSet presAssocID="{5C63AF92-F4BD-48CC-A67A-2A525DDE16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F3FFDCD-2C48-4F56-9B93-0B87179454DB}" type="pres">
      <dgm:prSet presAssocID="{CAF0F27D-8125-4BA7-BDCB-76932DB74FCD}" presName="spacer" presStyleCnt="0"/>
      <dgm:spPr/>
    </dgm:pt>
    <dgm:pt modelId="{1B032BC0-4519-4388-8E2D-854715D6673C}" type="pres">
      <dgm:prSet presAssocID="{5D9349D1-F7E7-4A92-A4C3-6884BA7A5825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FC449206-EF6D-4492-87E1-4B03A6BF0BA9}" srcId="{A2570CEA-2101-4A99-A196-08370DBA3D3B}" destId="{36F0470B-5A12-4306-8BCB-AABC5EF31595}" srcOrd="4" destOrd="0" parTransId="{129DE01D-A250-41DD-BE84-0BC453BAD98F}" sibTransId="{335D6DC7-5A9A-443D-B418-17EBF5B448A1}"/>
    <dgm:cxn modelId="{076D0F08-76EC-426A-9458-4B19D853CB21}" srcId="{A2570CEA-2101-4A99-A196-08370DBA3D3B}" destId="{889E5477-73AB-469D-9134-2D29127D4F74}" srcOrd="3" destOrd="0" parTransId="{E6E6482D-A54D-447F-BB59-0B2F018485BF}" sibTransId="{9A826D61-0A55-4307-B013-1A0048E1D762}"/>
    <dgm:cxn modelId="{7FBDA112-6D47-443E-8061-42BFC3AE4BD9}" type="presOf" srcId="{36F0470B-5A12-4306-8BCB-AABC5EF31595}" destId="{BCA11CC5-D1F3-4730-A426-7FFD67EE8768}" srcOrd="0" destOrd="0" presId="urn:microsoft.com/office/officeart/2005/8/layout/vList2"/>
    <dgm:cxn modelId="{44337D13-D51D-4710-88C0-53934D4666D8}" type="presOf" srcId="{889E5477-73AB-469D-9134-2D29127D4F74}" destId="{B6234DA3-D2D9-45B8-ABFE-5E572D722D41}" srcOrd="0" destOrd="0" presId="urn:microsoft.com/office/officeart/2005/8/layout/vList2"/>
    <dgm:cxn modelId="{FAF4E42D-1F35-4511-8F21-9C2DD5B85851}" srcId="{A2570CEA-2101-4A99-A196-08370DBA3D3B}" destId="{5D867F5D-EFE4-4C53-9582-35AFF827598B}" srcOrd="1" destOrd="0" parTransId="{B566C8A7-1371-47FF-93AE-032F313EAD0E}" sibTransId="{66C28612-6619-4498-89E6-8759B5A0E256}"/>
    <dgm:cxn modelId="{89E1DB4B-F7E6-4C6D-B91D-03C92D56EE00}" type="presOf" srcId="{D8F4AB85-9507-45D0-9DC7-407B9BEF3D10}" destId="{A5F805A1-0A05-4D9E-A73E-188332B60CD3}" srcOrd="0" destOrd="0" presId="urn:microsoft.com/office/officeart/2005/8/layout/vList2"/>
    <dgm:cxn modelId="{A0324C70-FDD8-4997-9B41-7A2FCC0AC434}" type="presOf" srcId="{A2570CEA-2101-4A99-A196-08370DBA3D3B}" destId="{2A2C8F46-B13F-42B7-9FA8-AE65F9712863}" srcOrd="0" destOrd="0" presId="urn:microsoft.com/office/officeart/2005/8/layout/vList2"/>
    <dgm:cxn modelId="{0DB69373-99A2-41D3-A3D7-AB844F743F6A}" type="presOf" srcId="{5D867F5D-EFE4-4C53-9582-35AFF827598B}" destId="{7DCC50E7-A603-42C0-86DC-CC7006C5C565}" srcOrd="0" destOrd="0" presId="urn:microsoft.com/office/officeart/2005/8/layout/vList2"/>
    <dgm:cxn modelId="{7BE92A54-A896-403E-B324-D451BD193183}" srcId="{A2570CEA-2101-4A99-A196-08370DBA3D3B}" destId="{959D0D6B-6022-4D00-9B5F-8ED34AA5D8E1}" srcOrd="2" destOrd="0" parTransId="{39FC4C86-1948-46F8-A517-74964F03C3A0}" sibTransId="{6CC68F01-7A22-44DB-89CB-83E15FF7716C}"/>
    <dgm:cxn modelId="{0093CE9F-07A1-4E36-987E-427BDBC70720}" srcId="{A2570CEA-2101-4A99-A196-08370DBA3D3B}" destId="{D8F4AB85-9507-45D0-9DC7-407B9BEF3D10}" srcOrd="0" destOrd="0" parTransId="{9484B573-406A-4E10-B61E-62D9AECC744F}" sibTransId="{E64A9EF6-B028-4745-BFF9-C0E43376B6F5}"/>
    <dgm:cxn modelId="{527924A6-2828-4A7F-8AB9-63ECDF5B619C}" type="presOf" srcId="{5D9349D1-F7E7-4A92-A4C3-6884BA7A5825}" destId="{1B032BC0-4519-4388-8E2D-854715D6673C}" srcOrd="0" destOrd="0" presId="urn:microsoft.com/office/officeart/2005/8/layout/vList2"/>
    <dgm:cxn modelId="{2C0E7CB7-4CF4-4A49-A0FE-1E5FAE26D868}" srcId="{A2570CEA-2101-4A99-A196-08370DBA3D3B}" destId="{5C63AF92-F4BD-48CC-A67A-2A525DDE166D}" srcOrd="6" destOrd="0" parTransId="{AE0C2CBA-79A0-4674-85C6-E111DDC82222}" sibTransId="{CAF0F27D-8125-4BA7-BDCB-76932DB74FCD}"/>
    <dgm:cxn modelId="{2355F8B7-BCCB-48B5-8851-AE78F34668B5}" type="presOf" srcId="{959D0D6B-6022-4D00-9B5F-8ED34AA5D8E1}" destId="{19216829-5BB4-4D85-BC32-8F475AEAB554}" srcOrd="0" destOrd="0" presId="urn:microsoft.com/office/officeart/2005/8/layout/vList2"/>
    <dgm:cxn modelId="{3F79B5CB-0B57-4795-85B8-F2733163AAA1}" type="presOf" srcId="{43F5F1E6-4E78-4BE2-ADAF-3284347B4BFE}" destId="{F437002E-F2EE-46F2-818E-91B1ECB20B9A}" srcOrd="0" destOrd="0" presId="urn:microsoft.com/office/officeart/2005/8/layout/vList2"/>
    <dgm:cxn modelId="{7D10DDF3-47BE-4C21-B2E8-09E013D89449}" type="presOf" srcId="{5C63AF92-F4BD-48CC-A67A-2A525DDE166D}" destId="{4242EF6D-7D26-4B2A-ADFF-7D10839D7CE3}" srcOrd="0" destOrd="0" presId="urn:microsoft.com/office/officeart/2005/8/layout/vList2"/>
    <dgm:cxn modelId="{A87F65F5-8F75-463D-88B6-4E98397E8030}" srcId="{A2570CEA-2101-4A99-A196-08370DBA3D3B}" destId="{43F5F1E6-4E78-4BE2-ADAF-3284347B4BFE}" srcOrd="5" destOrd="0" parTransId="{391EC43E-2776-42C8-B4F3-8F1C1C0B10B1}" sibTransId="{45751EB0-8A4A-44A8-AF84-680E8121F558}"/>
    <dgm:cxn modelId="{5F13F9FD-9873-43A1-AB9B-4FB43D0B7580}" srcId="{A2570CEA-2101-4A99-A196-08370DBA3D3B}" destId="{5D9349D1-F7E7-4A92-A4C3-6884BA7A5825}" srcOrd="7" destOrd="0" parTransId="{AA9F75CB-BBF7-473B-AE45-003748ACBB42}" sibTransId="{747A183D-885F-4BDE-A4BE-6ED50BFE8332}"/>
    <dgm:cxn modelId="{D20BCC48-A0C9-43DA-A1E6-29592BD695F7}" type="presParOf" srcId="{2A2C8F46-B13F-42B7-9FA8-AE65F9712863}" destId="{A5F805A1-0A05-4D9E-A73E-188332B60CD3}" srcOrd="0" destOrd="0" presId="urn:microsoft.com/office/officeart/2005/8/layout/vList2"/>
    <dgm:cxn modelId="{426D84FC-6B50-4666-8F16-045BCD73285D}" type="presParOf" srcId="{2A2C8F46-B13F-42B7-9FA8-AE65F9712863}" destId="{EF065B1F-75AB-40C5-8FB9-4542A8EA73DA}" srcOrd="1" destOrd="0" presId="urn:microsoft.com/office/officeart/2005/8/layout/vList2"/>
    <dgm:cxn modelId="{2CFABD7A-A0E7-49AC-95E0-1FF3ED6DF925}" type="presParOf" srcId="{2A2C8F46-B13F-42B7-9FA8-AE65F9712863}" destId="{7DCC50E7-A603-42C0-86DC-CC7006C5C565}" srcOrd="2" destOrd="0" presId="urn:microsoft.com/office/officeart/2005/8/layout/vList2"/>
    <dgm:cxn modelId="{36023AE2-8DD6-4ACC-99C2-32F6400E7810}" type="presParOf" srcId="{2A2C8F46-B13F-42B7-9FA8-AE65F9712863}" destId="{8B62AFFF-8AE9-4C33-8B81-1E392620025F}" srcOrd="3" destOrd="0" presId="urn:microsoft.com/office/officeart/2005/8/layout/vList2"/>
    <dgm:cxn modelId="{EB5C8A7B-D108-480F-9055-17B32F57144F}" type="presParOf" srcId="{2A2C8F46-B13F-42B7-9FA8-AE65F9712863}" destId="{19216829-5BB4-4D85-BC32-8F475AEAB554}" srcOrd="4" destOrd="0" presId="urn:microsoft.com/office/officeart/2005/8/layout/vList2"/>
    <dgm:cxn modelId="{D509015E-E221-4538-9610-2F390015693D}" type="presParOf" srcId="{2A2C8F46-B13F-42B7-9FA8-AE65F9712863}" destId="{1619F9F5-8233-45B0-A56A-65F25BA1ED91}" srcOrd="5" destOrd="0" presId="urn:microsoft.com/office/officeart/2005/8/layout/vList2"/>
    <dgm:cxn modelId="{56DD2228-D85D-4F18-BC6A-0D2D2247609E}" type="presParOf" srcId="{2A2C8F46-B13F-42B7-9FA8-AE65F9712863}" destId="{B6234DA3-D2D9-45B8-ABFE-5E572D722D41}" srcOrd="6" destOrd="0" presId="urn:microsoft.com/office/officeart/2005/8/layout/vList2"/>
    <dgm:cxn modelId="{6D61623D-DC19-427F-B061-97D02D164D37}" type="presParOf" srcId="{2A2C8F46-B13F-42B7-9FA8-AE65F9712863}" destId="{8DF18502-6987-4D78-8297-94D162610424}" srcOrd="7" destOrd="0" presId="urn:microsoft.com/office/officeart/2005/8/layout/vList2"/>
    <dgm:cxn modelId="{7412809D-397F-4CB8-93E1-E820C5B65F76}" type="presParOf" srcId="{2A2C8F46-B13F-42B7-9FA8-AE65F9712863}" destId="{BCA11CC5-D1F3-4730-A426-7FFD67EE8768}" srcOrd="8" destOrd="0" presId="urn:microsoft.com/office/officeart/2005/8/layout/vList2"/>
    <dgm:cxn modelId="{8B9C0046-7D80-4FEC-A9BA-F79C6491F309}" type="presParOf" srcId="{2A2C8F46-B13F-42B7-9FA8-AE65F9712863}" destId="{8D043A07-73EB-4FF6-8CEE-C31E02C0D31A}" srcOrd="9" destOrd="0" presId="urn:microsoft.com/office/officeart/2005/8/layout/vList2"/>
    <dgm:cxn modelId="{0520868C-93D8-40D0-B70B-AE01D24AA877}" type="presParOf" srcId="{2A2C8F46-B13F-42B7-9FA8-AE65F9712863}" destId="{F437002E-F2EE-46F2-818E-91B1ECB20B9A}" srcOrd="10" destOrd="0" presId="urn:microsoft.com/office/officeart/2005/8/layout/vList2"/>
    <dgm:cxn modelId="{FD0849F3-A1AB-4B9D-B138-5713DD82D2E7}" type="presParOf" srcId="{2A2C8F46-B13F-42B7-9FA8-AE65F9712863}" destId="{F1864251-B1BA-4284-9522-80AFB93174DE}" srcOrd="11" destOrd="0" presId="urn:microsoft.com/office/officeart/2005/8/layout/vList2"/>
    <dgm:cxn modelId="{DE7C5903-0195-4E78-97A1-FE23C056F4E5}" type="presParOf" srcId="{2A2C8F46-B13F-42B7-9FA8-AE65F9712863}" destId="{4242EF6D-7D26-4B2A-ADFF-7D10839D7CE3}" srcOrd="12" destOrd="0" presId="urn:microsoft.com/office/officeart/2005/8/layout/vList2"/>
    <dgm:cxn modelId="{32282558-E989-4B73-8E55-3BBB0AB8A68A}" type="presParOf" srcId="{2A2C8F46-B13F-42B7-9FA8-AE65F9712863}" destId="{4F3FFDCD-2C48-4F56-9B93-0B87179454DB}" srcOrd="13" destOrd="0" presId="urn:microsoft.com/office/officeart/2005/8/layout/vList2"/>
    <dgm:cxn modelId="{C7F7C194-71E5-4639-BB5E-E6CCE23419CA}" type="presParOf" srcId="{2A2C8F46-B13F-42B7-9FA8-AE65F9712863}" destId="{1B032BC0-4519-4388-8E2D-854715D6673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805A1-0A05-4D9E-A73E-188332B60CD3}">
      <dsp:nvSpPr>
        <dsp:cNvPr id="0" name=""/>
        <dsp:cNvSpPr/>
      </dsp:nvSpPr>
      <dsp:spPr>
        <a:xfrm>
          <a:off x="0" y="0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Реализация требований ФГОС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1" kern="1200" dirty="0"/>
            <a:t>(системно-</a:t>
          </a:r>
          <a:r>
            <a:rPr lang="ru-RU" sz="1200" b="1" i="1" kern="1200" dirty="0" err="1"/>
            <a:t>деятельностный</a:t>
          </a:r>
          <a:r>
            <a:rPr lang="ru-RU" sz="1200" b="1" i="1" kern="1200" dirty="0"/>
            <a:t> подход, достижение личностных, </a:t>
          </a:r>
          <a:r>
            <a:rPr lang="ru-RU" sz="1200" b="1" i="1" kern="1200" dirty="0" err="1"/>
            <a:t>метапредметных</a:t>
          </a:r>
          <a:r>
            <a:rPr lang="ru-RU" sz="1200" b="1" i="1" kern="1200" dirty="0"/>
            <a:t> и предметных результатов и др.) </a:t>
          </a:r>
        </a:p>
      </dsp:txBody>
      <dsp:txXfrm>
        <a:off x="33035" y="33035"/>
        <a:ext cx="10334235" cy="610665"/>
      </dsp:txXfrm>
    </dsp:sp>
    <dsp:sp modelId="{7DCC50E7-A603-42C0-86DC-CC7006C5C565}">
      <dsp:nvSpPr>
        <dsp:cNvPr id="0" name=""/>
        <dsp:cNvSpPr/>
      </dsp:nvSpPr>
      <dsp:spPr>
        <a:xfrm>
          <a:off x="0" y="690780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293582"/>
                <a:satOff val="-3876"/>
                <a:lumOff val="-282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93582"/>
                <a:satOff val="-3876"/>
                <a:lumOff val="-282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93582"/>
                <a:satOff val="-3876"/>
                <a:lumOff val="-282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Верифицированный контент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1" kern="1200" dirty="0"/>
            <a:t>(контент МЭО прошел верификацию в ИСРО РАО на предмет соответствия обновленным ФГОС ) </a:t>
          </a:r>
        </a:p>
      </dsp:txBody>
      <dsp:txXfrm>
        <a:off x="33035" y="723815"/>
        <a:ext cx="10334235" cy="610665"/>
      </dsp:txXfrm>
    </dsp:sp>
    <dsp:sp modelId="{19216829-5BB4-4D85-BC32-8F475AEAB554}">
      <dsp:nvSpPr>
        <dsp:cNvPr id="0" name=""/>
        <dsp:cNvSpPr/>
      </dsp:nvSpPr>
      <dsp:spPr>
        <a:xfrm>
          <a:off x="0" y="1379581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587164"/>
                <a:satOff val="-7753"/>
                <a:lumOff val="-565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587164"/>
                <a:satOff val="-7753"/>
                <a:lumOff val="-565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587164"/>
                <a:satOff val="-7753"/>
                <a:lumOff val="-565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Обеспечение преемственности основных образовательных программ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/>
            <a:t>(готовые образовательные программы, обеспечивающие преемственность всех уровней общего образования) </a:t>
          </a:r>
        </a:p>
      </dsp:txBody>
      <dsp:txXfrm>
        <a:off x="33035" y="1412616"/>
        <a:ext cx="10334235" cy="610665"/>
      </dsp:txXfrm>
    </dsp:sp>
    <dsp:sp modelId="{B6234DA3-D2D9-45B8-ABFE-5E572D722D41}">
      <dsp:nvSpPr>
        <dsp:cNvPr id="0" name=""/>
        <dsp:cNvSpPr/>
      </dsp:nvSpPr>
      <dsp:spPr>
        <a:xfrm>
          <a:off x="0" y="2062681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880745"/>
                <a:satOff val="-11629"/>
                <a:lumOff val="-84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880745"/>
                <a:satOff val="-11629"/>
                <a:lumOff val="-84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880745"/>
                <a:satOff val="-11629"/>
                <a:lumOff val="-84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Повышение квалификации и профессиональное развитие педагогов 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/>
            <a:t>(программы повышения квалификации и профессиональной переподготовки)</a:t>
          </a:r>
        </a:p>
      </dsp:txBody>
      <dsp:txXfrm>
        <a:off x="33035" y="2095716"/>
        <a:ext cx="10334235" cy="610665"/>
      </dsp:txXfrm>
    </dsp:sp>
    <dsp:sp modelId="{BCA11CC5-D1F3-4730-A426-7FFD67EE8768}">
      <dsp:nvSpPr>
        <dsp:cNvPr id="0" name=""/>
        <dsp:cNvSpPr/>
      </dsp:nvSpPr>
      <dsp:spPr>
        <a:xfrm>
          <a:off x="0" y="2757183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1174327"/>
                <a:satOff val="-15506"/>
                <a:lumOff val="-1131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174327"/>
                <a:satOff val="-15506"/>
                <a:lumOff val="-1131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174327"/>
                <a:satOff val="-15506"/>
                <a:lumOff val="-1131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Формирование функциональной грамотности педагогов и обучающихся (показатель 2024)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1" kern="1200" dirty="0"/>
            <a:t>(контент, обеспечивающий формирование функциональной грамотности и курсы повышения квалификации по его использованию)</a:t>
          </a:r>
        </a:p>
      </dsp:txBody>
      <dsp:txXfrm>
        <a:off x="33035" y="2790218"/>
        <a:ext cx="10334235" cy="610665"/>
      </dsp:txXfrm>
    </dsp:sp>
    <dsp:sp modelId="{F437002E-F2EE-46F2-818E-91B1ECB20B9A}">
      <dsp:nvSpPr>
        <dsp:cNvPr id="0" name=""/>
        <dsp:cNvSpPr/>
      </dsp:nvSpPr>
      <dsp:spPr>
        <a:xfrm>
          <a:off x="0" y="3445984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1467909"/>
                <a:satOff val="-19382"/>
                <a:lumOff val="-141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467909"/>
                <a:satOff val="-19382"/>
                <a:lumOff val="-141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467909"/>
                <a:satOff val="-19382"/>
                <a:lumOff val="-141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Оптимизация и персонализация образовательного процесса и мониторинг учебной и педагогической деятельности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200" b="1" i="1" kern="1200" dirty="0"/>
            <a:t>(проектная деятельность МЭО: ШНОР, обучение детей с ОВЗ, сетевое взаимодействие и функциональная грамотность и др.) </a:t>
          </a:r>
        </a:p>
      </dsp:txBody>
      <dsp:txXfrm>
        <a:off x="33035" y="3479019"/>
        <a:ext cx="10334235" cy="610665"/>
      </dsp:txXfrm>
    </dsp:sp>
    <dsp:sp modelId="{4242EF6D-7D26-4B2A-ADFF-7D10839D7CE3}">
      <dsp:nvSpPr>
        <dsp:cNvPr id="0" name=""/>
        <dsp:cNvSpPr/>
      </dsp:nvSpPr>
      <dsp:spPr>
        <a:xfrm>
          <a:off x="0" y="4134785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1761490"/>
                <a:satOff val="-23259"/>
                <a:lumOff val="-169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761490"/>
                <a:satOff val="-23259"/>
                <a:lumOff val="-169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761490"/>
                <a:satOff val="-23259"/>
                <a:lumOff val="-169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/>
            <a:t>Реализация процесса воспитания и развития личности обучающихся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i="1" kern="1200" dirty="0"/>
            <a:t>(готовые РПВ по уровня общего образования и курсы повышения квалификации)</a:t>
          </a:r>
        </a:p>
      </dsp:txBody>
      <dsp:txXfrm>
        <a:off x="33035" y="4167820"/>
        <a:ext cx="10334235" cy="610665"/>
      </dsp:txXfrm>
    </dsp:sp>
    <dsp:sp modelId="{1B032BC0-4519-4388-8E2D-854715D6673C}">
      <dsp:nvSpPr>
        <dsp:cNvPr id="0" name=""/>
        <dsp:cNvSpPr/>
      </dsp:nvSpPr>
      <dsp:spPr>
        <a:xfrm>
          <a:off x="0" y="4823586"/>
          <a:ext cx="10400305" cy="676735"/>
        </a:xfrm>
        <a:prstGeom prst="roundRect">
          <a:avLst/>
        </a:prstGeom>
        <a:gradFill rotWithShape="0">
          <a:gsLst>
            <a:gs pos="0">
              <a:schemeClr val="accent4">
                <a:hueOff val="-2055072"/>
                <a:satOff val="-27135"/>
                <a:lumOff val="-1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055072"/>
                <a:satOff val="-27135"/>
                <a:lumOff val="-1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055072"/>
                <a:satOff val="-27135"/>
                <a:lumOff val="-1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Повышение рейтинга образовательной организации</a:t>
          </a:r>
          <a:endParaRPr lang="ru-RU" sz="1400" kern="1200" dirty="0"/>
        </a:p>
      </dsp:txBody>
      <dsp:txXfrm>
        <a:off x="33035" y="4856621"/>
        <a:ext cx="10334235" cy="610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1356A-6152-4EAD-B15C-8CC7DBBD9EC3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0D8DB-ABE6-487B-8B72-861DCAFCC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7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39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 txBox="1">
            <a:spLocks noGrp="1"/>
          </p:cNvSpPr>
          <p:nvPr>
            <p:ph type="body" idx="1"/>
          </p:nvPr>
        </p:nvSpPr>
        <p:spPr>
          <a:xfrm>
            <a:off x="2010410" y="5371941"/>
            <a:ext cx="16083280" cy="5089208"/>
          </a:xfrm>
          <a:prstGeom prst="rect">
            <a:avLst/>
          </a:prstGeom>
        </p:spPr>
        <p:txBody>
          <a:bodyPr spcFirstLastPara="1" wrap="square" lIns="179467" tIns="179467" rIns="179467" bIns="179467" anchor="t" anchorCtr="0">
            <a:noAutofit/>
          </a:bodyPr>
          <a:lstStyle/>
          <a:p>
            <a:endParaRPr/>
          </a:p>
        </p:txBody>
      </p:sp>
      <p:sp>
        <p:nvSpPr>
          <p:cNvPr id="101" name="Google Shape;1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30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BF041A-5344-4417-BD71-71ABDC7349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45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Проведение педагогических и методических советов (в </a:t>
            </a:r>
            <a:r>
              <a:rPr lang="ru-RU" dirty="0" err="1"/>
              <a:t>т.ч</a:t>
            </a:r>
            <a:r>
              <a:rPr lang="ru-RU" dirty="0"/>
              <a:t>. в</a:t>
            </a:r>
            <a:r>
              <a:rPr lang="ru-RU" baseline="0" dirty="0"/>
              <a:t> дистанционной форме)</a:t>
            </a:r>
          </a:p>
          <a:p>
            <a:r>
              <a:rPr lang="ru-RU" baseline="0" dirty="0"/>
              <a:t>Повышение квалификации педагогов за счёт применения электронного обучения, а также за счёт обмена опытом</a:t>
            </a:r>
          </a:p>
          <a:p>
            <a:r>
              <a:rPr lang="ru-RU" baseline="0" dirty="0"/>
              <a:t>Непрерывность образовательного процесса (обучение на зависит от погоды, карантинов и т.п.)</a:t>
            </a:r>
          </a:p>
          <a:p>
            <a:r>
              <a:rPr lang="ru-RU" baseline="0" dirty="0"/>
              <a:t>Оперативная связь между всеми участниками образовательного процесса</a:t>
            </a:r>
          </a:p>
          <a:p>
            <a:r>
              <a:rPr lang="ru-RU" baseline="0" dirty="0"/>
              <a:t>Анализ результатов деятельности педагогических работников</a:t>
            </a:r>
          </a:p>
          <a:p>
            <a:r>
              <a:rPr lang="ru-RU" baseline="0" dirty="0"/>
              <a:t>Организация командной работы, совместное решение проблем</a:t>
            </a:r>
          </a:p>
          <a:p>
            <a:r>
              <a:rPr lang="ru-RU" baseline="0" dirty="0"/>
              <a:t>Решение проблемы дефицита педагогических кадров</a:t>
            </a:r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475F1-6A60-4F94-A96F-F3B51C7BC8D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02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2C56751-B987-47ED-B732-F4D422AB06C7}"/>
              </a:ext>
            </a:extLst>
          </p:cNvPr>
          <p:cNvSpPr/>
          <p:nvPr/>
        </p:nvSpPr>
        <p:spPr>
          <a:xfrm>
            <a:off x="1" y="-88134"/>
            <a:ext cx="6444867" cy="6946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A263A7-CD8E-481F-A8DA-3BEC15F1CC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BA72199-9320-449A-92C5-7ABA96C58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377" y="3670300"/>
            <a:ext cx="9144000" cy="2387600"/>
          </a:xfrm>
        </p:spPr>
        <p:txBody>
          <a:bodyPr anchor="ctr"/>
          <a:lstStyle>
            <a:lvl1pPr algn="l">
              <a:defRPr sz="6000">
                <a:latin typeface="+mj-lt"/>
                <a:ea typeface="Roboto Slab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8D202999-72CF-477C-B4BD-DFF807C2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440" y="1214437"/>
            <a:ext cx="4972595" cy="1655763"/>
          </a:xfrm>
        </p:spPr>
        <p:txBody>
          <a:bodyPr>
            <a:normAutofit/>
          </a:bodyPr>
          <a:lstStyle>
            <a:lvl1pPr marL="0" indent="0" algn="l">
              <a:buNone/>
              <a:defRPr sz="1900">
                <a:latin typeface="+mn-lt"/>
                <a:ea typeface="Roboto" panose="02000000000000000000" pitchFamily="2" charset="0"/>
                <a:cs typeface="Open Sans" panose="020B0606030504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DEA1972-E341-4A8E-93EC-01E9FD86C8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90" y="136525"/>
            <a:ext cx="2541823" cy="548595"/>
          </a:xfrm>
          <a:prstGeom prst="rect">
            <a:avLst/>
          </a:prstGeom>
        </p:spPr>
      </p:pic>
      <p:sp>
        <p:nvSpPr>
          <p:cNvPr id="16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1E988B4A-DF89-4043-B725-B608D3476A10}"/>
              </a:ext>
            </a:extLst>
          </p:cNvPr>
          <p:cNvSpPr/>
          <p:nvPr/>
        </p:nvSpPr>
        <p:spPr>
          <a:xfrm rot="5400000">
            <a:off x="2563936" y="1467190"/>
            <a:ext cx="185131" cy="360612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940238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88549-1D54-4B2A-BB19-F350A1401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B3B02C-4B81-4834-984E-064D7DCB1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B04F1A9-97D7-4F6A-97B3-E1DE32C4E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40B40-8052-4B90-A697-207B4CCC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6D8ABFB9-2827-492A-A95A-B67B83A8CD9F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CF979A-33A6-4C7D-A65D-3B748284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82994C-DC29-44B1-90B9-86E1949C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1596C4C-7C38-4165-8805-461C454D767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6A427F0-1BA2-47D6-B418-9FCB6BCE88D6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21D8EED-8D39-416A-B37C-A9D09F1AC735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2B8FA5B-EF55-4873-8109-D0F0341C1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02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35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9FB336-4F25-4758-96A7-02CD5703BD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5" y="2143"/>
            <a:ext cx="12184993" cy="685371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68A48B6-17AC-4801-A0BE-13B2F5032C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2280" y="332794"/>
            <a:ext cx="635723" cy="606319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456196" y="6309933"/>
            <a:ext cx="735805" cy="37638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DCEF5B-3520-4F90-8303-FC1F7893F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228" t="15353" r="29946" b="27952"/>
          <a:stretch/>
        </p:blipFill>
        <p:spPr>
          <a:xfrm>
            <a:off x="9402726" y="266207"/>
            <a:ext cx="691927" cy="69605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972A289D-2667-4B1D-871A-17A245DE71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7631" y="171683"/>
            <a:ext cx="885101" cy="88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3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798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98C9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449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332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AC1F8-724F-44F3-8FCD-6F5C811CA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580"/>
            <a:ext cx="10515600" cy="900000"/>
          </a:xfrm>
        </p:spPr>
        <p:txBody>
          <a:bodyPr>
            <a:normAutofit/>
          </a:bodyPr>
          <a:lstStyle>
            <a:lvl1pPr algn="ctr">
              <a:defRPr sz="3200" spc="3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70999E-9C32-46AD-9D5A-849EE92A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4601"/>
            <a:ext cx="10515600" cy="4932363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A6D7E12-6198-479A-B22F-024D23CB3119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CDC6B686-2437-4A4F-A2C1-7DF40AD9BEAA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F5031BA1-3AC0-4D82-891D-AD4C564B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635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AF563-DD21-450D-A05E-3576ADF7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50FFED-7449-4743-B7E2-ED8263071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9E29EDB-DB56-4317-9F32-C21E23FEEF0F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1D0A8355-F211-4248-8E4D-E28F3205CFCB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F1D34442-1F78-413F-B42A-9288AD9F6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109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A841A-C4E6-4C53-B37D-0A376B20E2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900000"/>
          </a:xfrm>
        </p:spPr>
        <p:txBody>
          <a:bodyPr>
            <a:noAutofit/>
          </a:bodyPr>
          <a:lstStyle>
            <a:lvl1pPr algn="ctr">
              <a:defRPr sz="3200" spc="3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83A48C-37E6-4EA4-A34B-5F0BF98F0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4587"/>
            <a:ext cx="5181600" cy="5032376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668757-78BE-4F1C-9668-8DB56340B4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4587"/>
            <a:ext cx="5181600" cy="5032376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9293E87-BB0D-474B-9605-A02B5A871B8E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8A5C9A2A-806A-411D-8F3A-6DF4EADD2BFF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CC94CC48-28E6-4458-A372-762C0FCEB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623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DFA2F-4EF1-452C-B797-C43A919F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36575"/>
          </a:xfrm>
        </p:spPr>
        <p:txBody>
          <a:bodyPr/>
          <a:lstStyle>
            <a:lvl1pPr>
              <a:defRPr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20800A-A2C1-407B-BC62-13352192D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84264"/>
            <a:ext cx="5157787" cy="325437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  <a:ea typeface="Roboto Black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B9633F-4EF6-475F-BD28-E4BFC7ECA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592263"/>
            <a:ext cx="5157787" cy="4597400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329FCB7-1D9F-4A1A-A673-5D771FD3BB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084264"/>
            <a:ext cx="5183188" cy="325437"/>
          </a:xfrm>
        </p:spPr>
        <p:txBody>
          <a:bodyPr anchor="ctr"/>
          <a:lstStyle>
            <a:lvl1pPr marL="0" indent="0">
              <a:buNone/>
              <a:defRPr sz="2400" b="1">
                <a:latin typeface="+mj-lt"/>
                <a:ea typeface="Roboto Black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1323B5F-0CC8-41D8-8423-25B258D69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1592263"/>
            <a:ext cx="5183188" cy="4597400"/>
          </a:xfrm>
        </p:spPr>
        <p:txBody>
          <a:bodyPr/>
          <a:lstStyle>
            <a:lvl1pPr>
              <a:defRPr>
                <a:latin typeface="+mn-lt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629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5ED6D-DBAD-43B9-84EB-13DBAA44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0685"/>
          </a:xfrm>
        </p:spPr>
        <p:txBody>
          <a:bodyPr/>
          <a:lstStyle>
            <a:lvl1pPr>
              <a:defRPr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B92B9B1-6551-4CC3-A961-B83441BF97BB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9254F41-49E4-41D1-83A1-F432CBAC62FC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051FCEC2-4D00-4D84-A33E-3A0D2EF0D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9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D2EB501-9A0C-4C5B-B364-49DB368080E7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74A18546-3DB4-4055-B6DA-4FCBDD8F3B5F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349445D7-AFE5-44B9-A034-676E6A3F6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931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852F-DEB3-4AA3-89C7-BB8D35C3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6A92D-B16E-486F-8D43-12B497C8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>
              <a:defRPr sz="3200">
                <a:latin typeface="+mn-lt"/>
                <a:ea typeface="Roboto" panose="02000000000000000000" pitchFamily="2" charset="0"/>
              </a:defRPr>
            </a:lvl1pPr>
            <a:lvl2pPr>
              <a:defRPr sz="2800">
                <a:latin typeface="+mn-lt"/>
                <a:ea typeface="Roboto" panose="02000000000000000000" pitchFamily="2" charset="0"/>
              </a:defRPr>
            </a:lvl2pPr>
            <a:lvl3pPr>
              <a:defRPr sz="2400">
                <a:latin typeface="+mn-lt"/>
                <a:ea typeface="Roboto" panose="02000000000000000000" pitchFamily="2" charset="0"/>
              </a:defRPr>
            </a:lvl3pPr>
            <a:lvl4pPr>
              <a:defRPr sz="2000">
                <a:latin typeface="+mn-lt"/>
                <a:ea typeface="Roboto" panose="02000000000000000000" pitchFamily="2" charset="0"/>
              </a:defRPr>
            </a:lvl4pPr>
            <a:lvl5pPr>
              <a:defRPr sz="2000">
                <a:latin typeface="+mn-lt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A7B10-3A9F-4CF0-92C9-675E013B4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CE0ECF3-2E95-4359-9947-E55598FF0B96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A6C5BD8-C965-49CC-AC3F-F5A9E56CA347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F408D2-32BF-4D7B-A6CE-27CA26B7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718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1852F-DEB3-4AA3-89C7-BB8D35C32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>
                <a:latin typeface="+mj-lt"/>
                <a:ea typeface="Roboto Black" panose="02000000000000000000" pitchFamily="2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313E31-869E-44B5-8953-973EC1996EEA}"/>
              </a:ext>
            </a:extLst>
          </p:cNvPr>
          <p:cNvSpPr/>
          <p:nvPr/>
        </p:nvSpPr>
        <p:spPr>
          <a:xfrm>
            <a:off x="4968609" y="1"/>
            <a:ext cx="7223393" cy="645907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16A92D-B16E-486F-8D43-12B497C86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203" y="527613"/>
            <a:ext cx="6172200" cy="5403851"/>
          </a:xfrm>
        </p:spPr>
        <p:txBody>
          <a:bodyPr/>
          <a:lstStyle>
            <a:lvl1pPr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000">
                <a:latin typeface="Roboto" panose="02000000000000000000" pitchFamily="2" charset="0"/>
                <a:ea typeface="Roboto" panose="020000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A7B10-3A9F-4CF0-92C9-675E013B4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ommissioner SemiBold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6CE0ECF3-2E95-4359-9947-E55598FF0B96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A6C5BD8-C965-49CC-AC3F-F5A9E56CA347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F408D2-32BF-4D7B-A6CE-27CA26B7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3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E9A07-0E5E-4BB6-BB9B-009258F8D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83E36-57D6-4C7C-85BD-C1CD43CA1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5221A29-669C-48E6-948A-4D0552BDE7DB}"/>
              </a:ext>
            </a:extLst>
          </p:cNvPr>
          <p:cNvGrpSpPr/>
          <p:nvPr/>
        </p:nvGrpSpPr>
        <p:grpSpPr>
          <a:xfrm>
            <a:off x="0" y="6426771"/>
            <a:ext cx="12192000" cy="436011"/>
            <a:chOff x="0" y="6426771"/>
            <a:chExt cx="12192000" cy="43601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10FDBEA-22ED-4D60-8230-AC52C2106A8E}"/>
                </a:ext>
              </a:extLst>
            </p:cNvPr>
            <p:cNvSpPr/>
            <p:nvPr/>
          </p:nvSpPr>
          <p:spPr>
            <a:xfrm>
              <a:off x="0" y="6426771"/>
              <a:ext cx="12192000" cy="43601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19AB7429-C0C8-482B-9E68-23BB66BA4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556" y="6459076"/>
              <a:ext cx="1690433" cy="37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200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mob_ed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.tyurina@mob-edu.ru" TargetMode="External"/><Relationship Id="rId5" Type="http://schemas.openxmlformats.org/officeDocument/2006/relationships/hyperlink" Target="mailto:tech-support@mob-edu.ru" TargetMode="Externa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3A5C59-07D2-4187-9123-219B2D906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3512583"/>
            <a:ext cx="8088406" cy="238760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ВОЗМОЖНОСТИ МОБИЛЬНОГО ЭЛЕКТРОННОГО ОБРАЗОВАНИЯ В УСЛОВИЯХ РЕАЛИЗАЦИИ ФЕДЕРАЛЬНОГО ПРОЕКТА «ЦИФРОВАЯ ОБРАЗОВАТЕЛЬНАЯ СРЕДА»</a:t>
            </a:r>
          </a:p>
        </p:txBody>
      </p:sp>
    </p:spTree>
    <p:extLst>
      <p:ext uri="{BB962C8B-B14F-4D97-AF65-F5344CB8AC3E}">
        <p14:creationId xmlns:p14="http://schemas.microsoft.com/office/powerpoint/2010/main" val="1650211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0B428A8-D80F-49C0-AA74-0BB052397157}"/>
              </a:ext>
            </a:extLst>
          </p:cNvPr>
          <p:cNvSpPr txBox="1">
            <a:spLocks/>
          </p:cNvSpPr>
          <p:nvPr/>
        </p:nvSpPr>
        <p:spPr>
          <a:xfrm>
            <a:off x="-26228" y="122695"/>
            <a:ext cx="5544929" cy="2185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400" b="1" i="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18251"/>
            <a:endParaRPr lang="ru-RU" sz="1213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62" y="23382"/>
            <a:ext cx="12184478" cy="382540"/>
          </a:xfrm>
          <a:prstGeom prst="rect">
            <a:avLst/>
          </a:prstGeom>
          <a:noFill/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ПРИМЕРЫ УЧЕБНЫХ МАТЕРИАЛОВ МЭО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7328" y="499407"/>
            <a:ext cx="4643380" cy="345285"/>
          </a:xfrm>
          <a:prstGeom prst="rect">
            <a:avLst/>
          </a:prstGeom>
          <a:solidFill>
            <a:srgbClr val="0070C0"/>
          </a:solidFill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1880" dirty="0">
                <a:solidFill>
                  <a:schemeClr val="bg1"/>
                </a:solidFill>
              </a:rPr>
              <a:t>Структура интернет-занятия МЭО</a:t>
            </a:r>
            <a:r>
              <a:rPr lang="en-US" sz="1880" dirty="0">
                <a:solidFill>
                  <a:schemeClr val="bg1"/>
                </a:solidFill>
              </a:rPr>
              <a:t> </a:t>
            </a:r>
            <a:endParaRPr lang="ru-RU" sz="188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179" y="1311720"/>
            <a:ext cx="2474241" cy="1306382"/>
          </a:xfrm>
          <a:prstGeom prst="rect">
            <a:avLst/>
          </a:prstGeom>
          <a:solidFill>
            <a:srgbClr val="0070C0"/>
          </a:solidFill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1213" b="1" dirty="0">
                <a:solidFill>
                  <a:schemeClr val="bg1"/>
                </a:solidFill>
              </a:rPr>
              <a:t>1. Задание к занятию</a:t>
            </a:r>
          </a:p>
          <a:p>
            <a:pPr marL="207884" indent="-207884" algn="just">
              <a:buFont typeface="Arial" panose="020B0604020202020204" pitchFamily="34" charset="0"/>
              <a:buChar char="•"/>
            </a:pPr>
            <a:r>
              <a:rPr lang="ru-RU" sz="1152" dirty="0">
                <a:solidFill>
                  <a:schemeClr val="bg1"/>
                </a:solidFill>
              </a:rPr>
              <a:t>мотивационное междисциплинарное  </a:t>
            </a:r>
            <a:r>
              <a:rPr lang="ru-RU" sz="1152" dirty="0" err="1">
                <a:solidFill>
                  <a:schemeClr val="bg1"/>
                </a:solidFill>
              </a:rPr>
              <a:t>практикоориентированное</a:t>
            </a:r>
            <a:r>
              <a:rPr lang="ru-RU" sz="1152" dirty="0">
                <a:solidFill>
                  <a:schemeClr val="bg1"/>
                </a:solidFill>
              </a:rPr>
              <a:t> задание</a:t>
            </a:r>
          </a:p>
          <a:p>
            <a:pPr marL="207884" indent="-207884" algn="just">
              <a:buFont typeface="Arial" panose="020B0604020202020204" pitchFamily="34" charset="0"/>
              <a:buChar char="•"/>
            </a:pPr>
            <a:r>
              <a:rPr lang="ru-RU" sz="1152" dirty="0">
                <a:solidFill>
                  <a:schemeClr val="bg1"/>
                </a:solidFill>
              </a:rPr>
              <a:t>нацелено на формирование функциональной грамотности</a:t>
            </a:r>
          </a:p>
        </p:txBody>
      </p: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 flipH="1">
            <a:off x="1475228" y="844692"/>
            <a:ext cx="4123790" cy="41254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4" idx="2"/>
          </p:cNvCxnSpPr>
          <p:nvPr/>
        </p:nvCxnSpPr>
        <p:spPr>
          <a:xfrm>
            <a:off x="5599018" y="844692"/>
            <a:ext cx="1929423" cy="412544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3" t="14628" r="25156" b="8842"/>
          <a:stretch/>
        </p:blipFill>
        <p:spPr bwMode="auto">
          <a:xfrm>
            <a:off x="170789" y="2839055"/>
            <a:ext cx="2482719" cy="169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5460043" y="1328284"/>
            <a:ext cx="2402057" cy="4447380"/>
            <a:chOff x="10612011" y="2208663"/>
            <a:chExt cx="3961171" cy="733406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612011" y="2208663"/>
              <a:ext cx="3886198" cy="107568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chemeClr val="bg1"/>
                  </a:solidFill>
                </a:rPr>
                <a:t>3. Задания с автоматической проверкой</a:t>
              </a:r>
            </a:p>
            <a:p>
              <a:pPr algn="ctr"/>
              <a:endParaRPr lang="ru-RU" sz="1213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0612011" y="2942546"/>
              <a:ext cx="3886199" cy="102936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152" b="1" dirty="0">
                  <a:solidFill>
                    <a:srgbClr val="2B3977"/>
                  </a:solidFill>
                  <a:cs typeface="Calibri" panose="020F0502020204030204" pitchFamily="34" charset="0"/>
                </a:rPr>
                <a:t>3.1. Задания-тренажёры с автоматической проверкой ответов 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653817" y="7052237"/>
              <a:ext cx="3919365" cy="94980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 lIns="21830" tIns="21830" rIns="21830" bIns="21830">
              <a:spAutoFit/>
            </a:bodyPr>
            <a:lstStyle/>
            <a:p>
              <a:pPr lvl="0"/>
              <a:r>
                <a:rPr lang="ru-RU" sz="1152" b="1" dirty="0">
                  <a:solidFill>
                    <a:srgbClr val="2B3977"/>
                  </a:solidFill>
                  <a:cs typeface="Calibri" panose="020F0502020204030204" pitchFamily="34" charset="0"/>
                </a:rPr>
                <a:t>3.2. Контролирующие задания с автоматической проверкой ответов («Проверьте себя»)</a:t>
              </a: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752ECC73-34BE-45CA-9894-BCF7870ED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7178"/>
            <a:stretch/>
          </p:blipFill>
          <p:spPr>
            <a:xfrm>
              <a:off x="10653817" y="4153507"/>
              <a:ext cx="3881840" cy="2717137"/>
            </a:xfrm>
            <a:prstGeom prst="rect">
              <a:avLst/>
            </a:prstGeom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84" t="24480" r="15265" b="39482"/>
            <a:stretch/>
          </p:blipFill>
          <p:spPr bwMode="auto">
            <a:xfrm>
              <a:off x="10612011" y="8183635"/>
              <a:ext cx="3929128" cy="135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2793145" y="1317234"/>
            <a:ext cx="2598969" cy="4156429"/>
            <a:chOff x="15424057" y="2230491"/>
            <a:chExt cx="4285894" cy="685426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5424057" y="2230491"/>
              <a:ext cx="4285894" cy="76787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chemeClr val="bg1"/>
                  </a:solidFill>
                </a:rPr>
                <a:t>2. Задания, которые проверяет учитель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5462251" y="2952601"/>
              <a:ext cx="4247700" cy="161410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152" b="1" dirty="0">
                  <a:solidFill>
                    <a:srgbClr val="2B3977"/>
                  </a:solidFill>
                  <a:cs typeface="Calibri" panose="020F0502020204030204" pitchFamily="34" charset="0"/>
                </a:rPr>
                <a:t>2.1. Задание с открытым ответом</a:t>
              </a:r>
            </a:p>
            <a:p>
              <a:pPr lvl="0" algn="just"/>
              <a:r>
                <a:rPr lang="ru-RU" sz="1152" dirty="0">
                  <a:solidFill>
                    <a:srgbClr val="2B3977"/>
                  </a:solidFill>
                  <a:cs typeface="Calibri" panose="020F0502020204030204" pitchFamily="34" charset="0"/>
                </a:rPr>
                <a:t>инструмент для формирования функциональной грамотности</a:t>
              </a:r>
            </a:p>
            <a:p>
              <a:pPr lvl="0"/>
              <a:endParaRPr lang="ru-RU" sz="1152" b="1" dirty="0">
                <a:solidFill>
                  <a:srgbClr val="2B3977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5480683" y="6675996"/>
              <a:ext cx="4210833" cy="132173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ru-RU" sz="1152" b="1" dirty="0">
                  <a:solidFill>
                    <a:srgbClr val="2B3977"/>
                  </a:solidFill>
                  <a:cs typeface="Calibri" panose="020F0502020204030204" pitchFamily="34" charset="0"/>
                </a:rPr>
                <a:t>2.2. Ключевой вопрос интернет-урока</a:t>
              </a:r>
            </a:p>
            <a:p>
              <a:pPr lvl="0"/>
              <a:r>
                <a:rPr lang="ru-RU" sz="1152" dirty="0">
                  <a:solidFill>
                    <a:srgbClr val="2B3977"/>
                  </a:solidFill>
                  <a:cs typeface="Calibri" panose="020F0502020204030204" pitchFamily="34" charset="0"/>
                </a:rPr>
                <a:t>инструмент для формирования осознанного целеполагания</a:t>
              </a: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259" t="11953" r="10040" b="30409"/>
            <a:stretch/>
          </p:blipFill>
          <p:spPr bwMode="auto">
            <a:xfrm>
              <a:off x="15463861" y="4784493"/>
              <a:ext cx="4244479" cy="1726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2942" b="48317"/>
            <a:stretch/>
          </p:blipFill>
          <p:spPr bwMode="auto">
            <a:xfrm>
              <a:off x="15511864" y="8162638"/>
              <a:ext cx="4179652" cy="92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7943804" y="1311704"/>
            <a:ext cx="2084999" cy="4051884"/>
            <a:chOff x="8704736" y="2204825"/>
            <a:chExt cx="3438319" cy="668185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718549" y="2204825"/>
              <a:ext cx="3400218" cy="107568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chemeClr val="bg1"/>
                  </a:solidFill>
                </a:rPr>
                <a:t>4. Информационные мультимедийные объекты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841" t="20341" r="32641" b="28267"/>
            <a:stretch/>
          </p:blipFill>
          <p:spPr bwMode="auto">
            <a:xfrm>
              <a:off x="8704736" y="3431297"/>
              <a:ext cx="3438319" cy="24384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89" t="15185" r="42278" b="10641"/>
            <a:stretch/>
          </p:blipFill>
          <p:spPr bwMode="auto">
            <a:xfrm>
              <a:off x="8742259" y="6038329"/>
              <a:ext cx="3390645" cy="28483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Прямая со стрелкой 28"/>
          <p:cNvCxnSpPr/>
          <p:nvPr/>
        </p:nvCxnSpPr>
        <p:spPr>
          <a:xfrm>
            <a:off x="5663199" y="844240"/>
            <a:ext cx="5139283" cy="498557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10105617" y="1310571"/>
            <a:ext cx="1996885" cy="2173900"/>
            <a:chOff x="16665038" y="2190439"/>
            <a:chExt cx="3293012" cy="3584922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16665038" y="2190439"/>
              <a:ext cx="3293012" cy="1337173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chemeClr val="bg1"/>
                  </a:solidFill>
                </a:rPr>
                <a:t>5. </a:t>
              </a:r>
              <a:r>
                <a:rPr lang="ru-RU" sz="1152" b="1" dirty="0">
                  <a:solidFill>
                    <a:schemeClr val="bg1"/>
                  </a:solidFill>
                </a:rPr>
                <a:t>Теория вопроса</a:t>
              </a:r>
            </a:p>
            <a:p>
              <a:pPr algn="ctr"/>
              <a:r>
                <a:rPr lang="ru-RU" sz="1152" dirty="0">
                  <a:solidFill>
                    <a:schemeClr val="bg1"/>
                  </a:solidFill>
                </a:rPr>
                <a:t>инструмент для актуализации  и систематизации знаний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596" t="21300" r="23249" b="28571"/>
            <a:stretch/>
          </p:blipFill>
          <p:spPr bwMode="auto">
            <a:xfrm>
              <a:off x="16816878" y="4109019"/>
              <a:ext cx="3141171" cy="166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881" r="95786" b="69280"/>
            <a:stretch/>
          </p:blipFill>
          <p:spPr bwMode="auto">
            <a:xfrm>
              <a:off x="19127136" y="3548181"/>
              <a:ext cx="830914" cy="86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9" name="Picture 10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572" t="23275" r="2948" b="69294"/>
          <a:stretch/>
        </p:blipFill>
        <p:spPr bwMode="auto">
          <a:xfrm>
            <a:off x="4933489" y="3665681"/>
            <a:ext cx="291882" cy="35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478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AFC319-EE6E-46D4-88AA-16B16A9F74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" y="0"/>
            <a:ext cx="12184479" cy="6858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412447" y="517912"/>
            <a:ext cx="11505729" cy="31421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 rtlCol="0" anchor="ctr"/>
          <a:lstStyle/>
          <a:p>
            <a:pPr algn="l"/>
            <a:endParaRPr lang="ru-RU" sz="1152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C264492-1B78-4138-ABFB-4749A2DD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" y="81487"/>
            <a:ext cx="12191143" cy="360041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183" b="1" dirty="0">
                <a:latin typeface="Montserrat"/>
              </a:rPr>
              <a:t>ВАРИАНТЫ ИСПОЛЬЗОВАНИЯ МЭО</a:t>
            </a:r>
            <a:endParaRPr lang="ru-RU" sz="2183" b="1" dirty="0">
              <a:latin typeface="Montserra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151771" y="583401"/>
            <a:ext cx="9177103" cy="2865198"/>
            <a:chOff x="1898650" y="962072"/>
            <a:chExt cx="15133722" cy="472492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98650" y="5153595"/>
              <a:ext cx="4724401" cy="533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algn="ctr"/>
              <a:r>
                <a:rPr lang="ru-RU" sz="1213" b="1" dirty="0">
                  <a:solidFill>
                    <a:schemeClr val="tx1"/>
                  </a:solidFill>
                  <a:latin typeface="Montserrat"/>
                </a:rPr>
                <a:t>Классно-урочная система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148327" y="5195972"/>
              <a:ext cx="4724401" cy="49102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32" tIns="45716" rIns="91432" bIns="45716" rtlCol="0" anchor="ctr"/>
            <a:lstStyle/>
            <a:p>
              <a:pPr algn="ctr"/>
              <a:r>
                <a:rPr lang="ru-RU" sz="1213" b="1" dirty="0">
                  <a:solidFill>
                    <a:schemeClr val="tx1"/>
                  </a:solidFill>
                  <a:latin typeface="Montserrat"/>
                </a:rPr>
                <a:t>Смешанное обучение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223750" y="5212715"/>
              <a:ext cx="4808622" cy="474280"/>
            </a:xfrm>
            <a:prstGeom prst="rect">
              <a:avLst/>
            </a:prstGeom>
            <a:solidFill>
              <a:schemeClr val="accent5"/>
            </a:solidFill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1432" tIns="45716" rIns="91432" bIns="45716" rtlCol="0" anchor="ctr"/>
            <a:lstStyle/>
            <a:p>
              <a:pPr algn="ctr"/>
              <a:r>
                <a:rPr lang="ru-RU" sz="1213" b="1" dirty="0">
                  <a:solidFill>
                    <a:schemeClr val="tx1"/>
                  </a:solidFill>
                  <a:latin typeface="Montserrat"/>
                </a:rPr>
                <a:t>Дистанционное обучение</a:t>
              </a: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1898650" y="962072"/>
              <a:ext cx="4709253" cy="408300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lIns="0" tIns="0" rIns="0" bIns="0" rtlCol="0" anchor="t" anchorCtr="0"/>
            <a:lstStyle/>
            <a:p>
              <a:pPr lvl="0" algn="ctr"/>
              <a:r>
                <a:rPr lang="ru-RU" sz="1213" b="1" dirty="0">
                  <a:latin typeface="Montserrat"/>
                </a:rPr>
                <a:t>«</a:t>
              </a:r>
              <a:r>
                <a:rPr lang="en-US" sz="1213" b="1" dirty="0"/>
                <a:t>MINI</a:t>
              </a:r>
              <a:r>
                <a:rPr lang="ru-RU" sz="1213" b="1" dirty="0">
                  <a:latin typeface="Montserrat"/>
                </a:rPr>
                <a:t>»</a:t>
              </a:r>
            </a:p>
            <a:p>
              <a:pPr lvl="0" algn="ctr"/>
              <a:endParaRPr lang="ru-RU" sz="1213" b="1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использование фрагментарно;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решаются только отдельные дидактические задачи;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суммарное время использования на уроке не превышает 7-10 минут;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элементы используются только по-отдельности</a:t>
              </a:r>
            </a:p>
            <a:p>
              <a:pPr lvl="0" algn="ctr"/>
              <a:endParaRPr lang="ru-RU" sz="1213" b="1" dirty="0">
                <a:latin typeface="Montserrat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7179698" y="962072"/>
              <a:ext cx="4724400" cy="408300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 anchor="t" anchorCtr="0"/>
            <a:lstStyle/>
            <a:p>
              <a:pPr lvl="0" algn="ctr"/>
              <a:r>
                <a:rPr lang="ru-RU" sz="1213" b="1" dirty="0">
                  <a:latin typeface="Montserrat"/>
                </a:rPr>
                <a:t>«</a:t>
              </a:r>
              <a:r>
                <a:rPr lang="en-US" sz="1213" b="1" dirty="0"/>
                <a:t>MIDI</a:t>
              </a:r>
              <a:r>
                <a:rPr lang="ru-RU" sz="1213" b="1" dirty="0">
                  <a:latin typeface="Montserrat"/>
                </a:rPr>
                <a:t>»</a:t>
              </a:r>
              <a:r>
                <a:rPr lang="en-US" sz="1213" b="1" dirty="0"/>
                <a:t> </a:t>
              </a:r>
              <a:r>
                <a:rPr lang="ru-RU" sz="1213" b="1" dirty="0">
                  <a:latin typeface="Montserrat"/>
                </a:rPr>
                <a:t>или «Золотая середина»</a:t>
              </a:r>
            </a:p>
            <a:p>
              <a:pPr lvl="0" algn="ctr"/>
              <a:endParaRPr lang="ru-RU" sz="1213" b="1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используется постоянно, как для работы в классе, так и для домашней работы;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с МЭО решается несколько дидактических задач одновременно;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используется в течение всего урока при этом виды деятельности чередуются;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различные элементы МЭО используются в сочетании;</a:t>
              </a:r>
            </a:p>
            <a:p>
              <a:pPr marL="173279" indent="-173279" algn="just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сочетается с другими средствами обучения, но не заменяет их</a:t>
              </a:r>
            </a:p>
            <a:p>
              <a:pPr lvl="0" algn="ctr"/>
              <a:endParaRPr lang="ru-RU" sz="1152" b="1" dirty="0">
                <a:latin typeface="Montserrat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2498472" y="962072"/>
              <a:ext cx="4259178" cy="408300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0" tIns="0" rIns="0" bIns="0" rtlCol="0" anchor="t" anchorCtr="0"/>
            <a:lstStyle/>
            <a:p>
              <a:pPr lvl="0" algn="ctr"/>
              <a:r>
                <a:rPr lang="ru-RU" sz="1152" b="1" dirty="0"/>
                <a:t>«</a:t>
              </a:r>
              <a:r>
                <a:rPr lang="en-US" sz="1152" b="1" dirty="0"/>
                <a:t>MAXI</a:t>
              </a:r>
              <a:r>
                <a:rPr lang="ru-RU" sz="1152" b="1" dirty="0"/>
                <a:t>»</a:t>
              </a:r>
            </a:p>
            <a:p>
              <a:pPr lvl="0" algn="ctr"/>
              <a:endParaRPr lang="ru-RU" sz="1152" b="1" dirty="0"/>
            </a:p>
            <a:p>
              <a:pPr marL="173279" indent="-173279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МЭО является единственным средством обучения;</a:t>
              </a:r>
            </a:p>
            <a:p>
              <a:pPr marL="173279" indent="-173279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>
                <a:buFont typeface="Arial" panose="020B0604020202020204" pitchFamily="34" charset="0"/>
                <a:buChar char="•"/>
              </a:pPr>
              <a:r>
                <a:rPr lang="ru-RU" sz="970" dirty="0">
                  <a:latin typeface="Montserrat"/>
                </a:rPr>
                <a:t>с помощью системы решаются все дидактические задачи</a:t>
              </a:r>
            </a:p>
            <a:p>
              <a:pPr marL="173279" indent="-173279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marL="173279" indent="-173279">
                <a:buFont typeface="Arial" panose="020B0604020202020204" pitchFamily="34" charset="0"/>
                <a:buChar char="•"/>
              </a:pPr>
              <a:endParaRPr lang="ru-RU" sz="970" dirty="0">
                <a:latin typeface="Montserrat"/>
              </a:endParaRPr>
            </a:p>
            <a:p>
              <a:pPr lvl="0"/>
              <a:endParaRPr lang="ru-RU" sz="970" dirty="0">
                <a:latin typeface="Montserrat"/>
              </a:endParaRPr>
            </a:p>
            <a:p>
              <a:pPr lvl="0"/>
              <a:endParaRPr lang="ru-RU" sz="1152" dirty="0"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20032" y="4075913"/>
            <a:ext cx="2855695" cy="2475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t" anchorCtr="0"/>
          <a:lstStyle/>
          <a:p>
            <a:pPr lvl="0" algn="ctr"/>
            <a:r>
              <a:rPr lang="ru-RU" sz="1213" b="1" dirty="0">
                <a:latin typeface="Montserrat"/>
              </a:rPr>
              <a:t>Подготовка к олимпиадам</a:t>
            </a:r>
            <a:endParaRPr lang="ru-RU" sz="970" dirty="0">
              <a:latin typeface="Montserrat"/>
            </a:endParaRPr>
          </a:p>
          <a:p>
            <a:pPr lvl="0" algn="ctr"/>
            <a:endParaRPr lang="ru-RU" sz="1213" b="1" dirty="0">
              <a:latin typeface="Montserra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309617" y="4135177"/>
            <a:ext cx="2855695" cy="24759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t" anchorCtr="0"/>
          <a:lstStyle/>
          <a:p>
            <a:pPr lvl="0" algn="ctr"/>
            <a:r>
              <a:rPr lang="ru-RU" sz="1213" b="1" dirty="0">
                <a:latin typeface="Montserrat"/>
              </a:rPr>
              <a:t>Проектная и исследовательская деятельность</a:t>
            </a:r>
            <a:endParaRPr lang="ru-RU" sz="970" dirty="0">
              <a:latin typeface="Montserrat"/>
            </a:endParaRPr>
          </a:p>
          <a:p>
            <a:pPr lvl="0" algn="ctr"/>
            <a:endParaRPr lang="ru-RU" sz="1213" b="1" dirty="0">
              <a:latin typeface="Montserra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5275" y="3752455"/>
            <a:ext cx="3830650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98" b="1" dirty="0">
                <a:latin typeface="Montserrat"/>
              </a:rPr>
              <a:t>А ТАКЖЕ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327039" y="4135177"/>
            <a:ext cx="2855695" cy="24759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 anchorCtr="0"/>
          <a:lstStyle/>
          <a:p>
            <a:pPr lvl="0" algn="ctr"/>
            <a:r>
              <a:rPr lang="ru-RU" sz="1152" b="1" dirty="0">
                <a:latin typeface="Montserrat"/>
              </a:rPr>
              <a:t>Формирование функциональной грамотности в соответствии с международными сравнительными исследованиями</a:t>
            </a:r>
            <a:endParaRPr lang="ru-RU" sz="849" dirty="0">
              <a:latin typeface="Montserrat"/>
            </a:endParaRPr>
          </a:p>
          <a:p>
            <a:pPr lvl="0" algn="ctr"/>
            <a:endParaRPr lang="ru-RU" sz="1213" b="1" dirty="0">
              <a:latin typeface="Montserrat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291269" y="4190312"/>
            <a:ext cx="2855695" cy="24759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 anchor="t" anchorCtr="0"/>
          <a:lstStyle/>
          <a:p>
            <a:pPr lvl="0" algn="ctr"/>
            <a:r>
              <a:rPr lang="ru-RU" sz="1152" b="1" dirty="0">
                <a:latin typeface="Montserrat"/>
              </a:rPr>
              <a:t>Воспитание и развитие личности обучающихся</a:t>
            </a:r>
            <a:endParaRPr lang="ru-RU" sz="849" dirty="0">
              <a:latin typeface="Montserrat"/>
            </a:endParaRPr>
          </a:p>
          <a:p>
            <a:pPr lvl="0" algn="ctr"/>
            <a:endParaRPr lang="ru-RU" sz="1213" b="1" dirty="0">
              <a:latin typeface="Montserrat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7" t="21962" r="25861" b="13560"/>
          <a:stretch/>
        </p:blipFill>
        <p:spPr bwMode="auto">
          <a:xfrm>
            <a:off x="9435767" y="4793270"/>
            <a:ext cx="2566698" cy="13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3" t="14628" r="25156" b="8842"/>
          <a:stretch/>
        </p:blipFill>
        <p:spPr bwMode="auto">
          <a:xfrm>
            <a:off x="6573478" y="4953856"/>
            <a:ext cx="2362817" cy="14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229" t="28518" r="24979" b="28130"/>
          <a:stretch/>
        </p:blipFill>
        <p:spPr bwMode="auto">
          <a:xfrm>
            <a:off x="412447" y="4584194"/>
            <a:ext cx="2680049" cy="133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ADF8D2D-BD36-4ABB-93A0-4E5BE53ADC34}"/>
              </a:ext>
            </a:extLst>
          </p:cNvPr>
          <p:cNvGrpSpPr/>
          <p:nvPr/>
        </p:nvGrpSpPr>
        <p:grpSpPr>
          <a:xfrm>
            <a:off x="3365296" y="5016309"/>
            <a:ext cx="2744336" cy="713671"/>
            <a:chOff x="6240018" y="1895698"/>
            <a:chExt cx="4955382" cy="1471021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451D05F6-27B8-40D3-BF45-215DEEBB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0018" y="1895698"/>
              <a:ext cx="1601455" cy="146015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E9C2B869-A2AD-42E5-9085-6A9A7D8A4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0414" y="1895698"/>
              <a:ext cx="1614589" cy="1460150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06716DC7-C422-4F67-BCD1-A90788461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93944" y="1895698"/>
              <a:ext cx="1601456" cy="1471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95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0952" y="-3388"/>
            <a:ext cx="11239280" cy="441538"/>
          </a:xfrm>
          <a:prstGeom prst="rect">
            <a:avLst/>
          </a:prstGeom>
          <a:ln>
            <a:noFill/>
          </a:ln>
        </p:spPr>
        <p:txBody>
          <a:bodyPr lIns="108821" tIns="54411" rIns="108821" bIns="54411">
            <a:noAutofit/>
          </a:bodyPr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75">
                <a:solidFill>
                  <a:srgbClr val="1822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/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</a:rPr>
              <a:t>Возможности Цифровой образовательной среды </a:t>
            </a:r>
          </a:p>
          <a:p>
            <a:pPr algn="ctr"/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</a:rPr>
              <a:t>«Мобильное электронное образование</a:t>
            </a:r>
          </a:p>
        </p:txBody>
      </p:sp>
      <p:sp>
        <p:nvSpPr>
          <p:cNvPr id="8" name="AutoShape 4" descr="https://demo.mob-edu.ru/ui/upload/courses/1050/files/web_resources/11/Images_0/001.jpg"/>
          <p:cNvSpPr>
            <a:spLocks noChangeAspect="1" noChangeArrowheads="1"/>
          </p:cNvSpPr>
          <p:nvPr/>
        </p:nvSpPr>
        <p:spPr bwMode="auto">
          <a:xfrm>
            <a:off x="207847" y="-144461"/>
            <a:ext cx="40637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21" tIns="54411" rIns="108821" bIns="54411" numCol="1" anchor="t" anchorCtr="0" compatLnSpc="1">
            <a:prstTxWarp prst="textNoShape">
              <a:avLst/>
            </a:prstTxWarp>
          </a:bodyPr>
          <a:lstStyle/>
          <a:p>
            <a:endParaRPr lang="ru-RU" sz="1152"/>
          </a:p>
        </p:txBody>
      </p:sp>
      <p:grpSp>
        <p:nvGrpSpPr>
          <p:cNvPr id="14" name="Группа 13"/>
          <p:cNvGrpSpPr/>
          <p:nvPr/>
        </p:nvGrpSpPr>
        <p:grpSpPr>
          <a:xfrm>
            <a:off x="106867" y="2708446"/>
            <a:ext cx="11653758" cy="1975487"/>
            <a:chOff x="491513" y="1291520"/>
            <a:chExt cx="19217910" cy="3257726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491513" y="1291520"/>
              <a:ext cx="19217910" cy="859216"/>
              <a:chOff x="220156" y="531706"/>
              <a:chExt cx="8740932" cy="52103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827584" y="531706"/>
                <a:ext cx="8133504" cy="34426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37" dirty="0">
                    <a:solidFill>
                      <a:schemeClr val="bg1"/>
                    </a:solidFill>
                  </a:rPr>
                  <a:t>Реализация рабочих программ воспитания в рамках рабочих программ учебных предметов</a:t>
                </a:r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220156" y="559903"/>
                <a:ext cx="432062" cy="49283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50" b="1" dirty="0">
                    <a:latin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987267" y="1811031"/>
              <a:ext cx="8454305" cy="2738215"/>
              <a:chOff x="920347" y="1096277"/>
              <a:chExt cx="3845293" cy="1660455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1925170" y="1096277"/>
                <a:ext cx="2840470" cy="166045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849" b="1" dirty="0"/>
                  <a:t>ЛИТЕРАТУРА. 10 класс</a:t>
                </a:r>
              </a:p>
              <a:p>
                <a:pPr algn="ctr"/>
                <a:r>
                  <a:rPr lang="ru-RU" sz="849" b="1" dirty="0"/>
                  <a:t>Занятие 11. Фёдор Михайлович Достоевский</a:t>
                </a:r>
              </a:p>
              <a:p>
                <a:pPr algn="ctr"/>
                <a:r>
                  <a:rPr lang="ru-RU" sz="849" b="1" dirty="0"/>
                  <a:t>Задания к занятию</a:t>
                </a:r>
              </a:p>
              <a:p>
                <a:endParaRPr lang="ru-RU" sz="849" b="1" dirty="0"/>
              </a:p>
              <a:p>
                <a:pPr algn="ctr"/>
                <a:r>
                  <a:rPr lang="ru-RU" sz="849" b="1" dirty="0"/>
                  <a:t>Создаём аккаунт Родиона Раскольникова</a:t>
                </a:r>
              </a:p>
              <a:p>
                <a:endParaRPr lang="ru-RU" sz="849" b="1" dirty="0"/>
              </a:p>
              <a:p>
                <a:pPr algn="just"/>
                <a:r>
                  <a:rPr lang="ru-RU" sz="849" dirty="0"/>
                  <a:t>Главный герой «Преступления и наказания» Родион Раскольников — студент, которому на момент начала действия в романе 23 года. Если бы он был нашим современником, то непременно, как любой молодой человек, имел аккаунт в социальной сети. Попробуйте представить, что в XIX в. интернет существует, и предположите, как могла бы выглядеть страница Родиона Раскольникова.</a:t>
                </a: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0347" y="1113489"/>
                <a:ext cx="1004824" cy="1370094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191177" y="714822"/>
            <a:ext cx="11766205" cy="1830020"/>
            <a:chOff x="524822" y="5749275"/>
            <a:chExt cx="19403343" cy="3017839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4822" y="5749275"/>
              <a:ext cx="19217910" cy="812718"/>
              <a:chOff x="220156" y="559903"/>
              <a:chExt cx="8740932" cy="49283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27584" y="642686"/>
                <a:ext cx="8133504" cy="344261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637" dirty="0">
                    <a:solidFill>
                      <a:schemeClr val="bg1"/>
                    </a:solidFill>
                  </a:rPr>
                  <a:t>Формирование функциональной грамотности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20156" y="559903"/>
                <a:ext cx="416912" cy="49283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50" b="1" dirty="0">
                    <a:latin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6" name="Прямоугольник 15"/>
            <p:cNvSpPr/>
            <p:nvPr/>
          </p:nvSpPr>
          <p:spPr>
            <a:xfrm>
              <a:off x="1880895" y="6457739"/>
              <a:ext cx="9558434" cy="224336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lIns="108847" tIns="54423" rIns="108847" bIns="54423">
              <a:spAutoFit/>
            </a:bodyPr>
            <a:lstStyle/>
            <a:p>
              <a:pPr algn="ctr"/>
              <a:r>
                <a:rPr lang="ru-RU" sz="849" b="1" dirty="0"/>
                <a:t>АЛГЕБРА. 8 класс</a:t>
              </a:r>
            </a:p>
            <a:p>
              <a:pPr algn="ctr"/>
              <a:r>
                <a:rPr lang="ru-RU" sz="849" b="1" dirty="0"/>
                <a:t>Занятие 12. Арифметическая прогрессия</a:t>
              </a:r>
            </a:p>
            <a:p>
              <a:pPr algn="ctr"/>
              <a:r>
                <a:rPr lang="ru-RU" sz="849" b="1" dirty="0"/>
                <a:t>Задания к занятию</a:t>
              </a:r>
            </a:p>
            <a:p>
              <a:pPr algn="ctr"/>
              <a:endParaRPr lang="ru-RU" sz="849" dirty="0"/>
            </a:p>
            <a:p>
              <a:pPr algn="ctr"/>
              <a:r>
                <a:rPr lang="ru-RU" sz="970" b="1" dirty="0"/>
                <a:t>Составляем программу тренировок в тренажёрном зале</a:t>
              </a:r>
            </a:p>
            <a:p>
              <a:endParaRPr lang="ru-RU" sz="849" dirty="0"/>
            </a:p>
            <a:p>
              <a:pPr algn="just"/>
              <a:r>
                <a:rPr lang="ru-RU" sz="970" dirty="0"/>
                <a:t>Светлана Иванова в тренажёрном зале получила программу тренировок на 5 недель. В программе записаны виды нагрузок и их время для первой тренировки. Далее даны указания по еженедельным увеличениям нагрузок.</a:t>
              </a:r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21" t="36044" r="24473" b="17395"/>
            <a:stretch/>
          </p:blipFill>
          <p:spPr bwMode="auto">
            <a:xfrm>
              <a:off x="11439327" y="6444090"/>
              <a:ext cx="8488838" cy="2323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>
            <a:off x="177318" y="4630402"/>
            <a:ext cx="11653758" cy="1915744"/>
            <a:chOff x="291706" y="7635875"/>
            <a:chExt cx="19217910" cy="315920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91706" y="7635875"/>
              <a:ext cx="19217910" cy="859216"/>
              <a:chOff x="220156" y="531706"/>
              <a:chExt cx="8740932" cy="5210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827584" y="531706"/>
                <a:ext cx="8133504" cy="344262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637" dirty="0">
                    <a:solidFill>
                      <a:schemeClr val="bg1"/>
                    </a:solidFill>
                  </a:rPr>
                  <a:t>Обеспечение преемственности между дошкольным, начальным, основным и средним общим образованием</a:t>
                </a:r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20156" y="559903"/>
                <a:ext cx="432062" cy="49283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50" b="1" dirty="0">
                    <a:latin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009667" y="8397875"/>
              <a:ext cx="13163190" cy="2397204"/>
              <a:chOff x="4009667" y="8397875"/>
              <a:chExt cx="13163190" cy="2397204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4009667" y="8874947"/>
                <a:ext cx="13163190" cy="1920132"/>
                <a:chOff x="2775888" y="8851697"/>
                <a:chExt cx="13163190" cy="1920132"/>
              </a:xfrm>
            </p:grpSpPr>
            <p:pic>
              <p:nvPicPr>
                <p:cNvPr id="205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72" t="15993" r="60488" b="18733"/>
                <a:stretch/>
              </p:blipFill>
              <p:spPr bwMode="auto">
                <a:xfrm>
                  <a:off x="6699250" y="8916775"/>
                  <a:ext cx="1838648" cy="18275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1" name="Picture 3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647" t="22228" r="60115" b="12498"/>
                <a:stretch/>
              </p:blipFill>
              <p:spPr bwMode="auto">
                <a:xfrm>
                  <a:off x="10125585" y="8874947"/>
                  <a:ext cx="1923870" cy="18968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2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1825" t="23488" r="59592" b="20724"/>
                <a:stretch/>
              </p:blipFill>
              <p:spPr bwMode="auto">
                <a:xfrm>
                  <a:off x="13709650" y="8889226"/>
                  <a:ext cx="2229428" cy="1813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54" name="Picture 6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9821" t="12828" r="40432" b="16765"/>
                <a:stretch/>
              </p:blipFill>
              <p:spPr bwMode="auto">
                <a:xfrm>
                  <a:off x="2775888" y="8851697"/>
                  <a:ext cx="2219664" cy="17670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9" name="Стрелка вправо 28"/>
                <p:cNvSpPr/>
                <p:nvPr/>
              </p:nvSpPr>
              <p:spPr>
                <a:xfrm>
                  <a:off x="5327650" y="9354243"/>
                  <a:ext cx="983974" cy="762000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txBody>
                <a:bodyPr wrap="square" lIns="0" tIns="0" rIns="0" bIns="0" rtlCol="0" anchor="ctr"/>
                <a:lstStyle/>
                <a:p>
                  <a:pPr algn="ctr"/>
                  <a:endParaRPr lang="ru-RU" sz="1152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Стрелка вправо 29"/>
                <p:cNvSpPr/>
                <p:nvPr/>
              </p:nvSpPr>
              <p:spPr>
                <a:xfrm>
                  <a:off x="8832850" y="9414839"/>
                  <a:ext cx="983974" cy="762000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txBody>
                <a:bodyPr wrap="square" lIns="0" tIns="0" rIns="0" bIns="0" rtlCol="0" anchor="ctr"/>
                <a:lstStyle/>
                <a:p>
                  <a:pPr algn="ctr"/>
                  <a:endParaRPr lang="ru-RU" sz="1152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Стрелка вправо 30"/>
                <p:cNvSpPr/>
                <p:nvPr/>
              </p:nvSpPr>
              <p:spPr>
                <a:xfrm>
                  <a:off x="12490450" y="9414839"/>
                  <a:ext cx="983974" cy="762000"/>
                </a:xfrm>
                <a:prstGeom prst="rightArrow">
                  <a:avLst/>
                </a:prstGeom>
                <a:solidFill>
                  <a:srgbClr val="0070C0"/>
                </a:solidFill>
              </p:spPr>
              <p:txBody>
                <a:bodyPr wrap="square" lIns="0" tIns="0" rIns="0" bIns="0" rtlCol="0" anchor="ctr"/>
                <a:lstStyle/>
                <a:p>
                  <a:pPr algn="ctr"/>
                  <a:endParaRPr lang="ru-RU" sz="1152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4468697" y="8397875"/>
                <a:ext cx="800286" cy="44463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2" b="1" dirty="0">
                    <a:solidFill>
                      <a:schemeClr val="bg1"/>
                    </a:solidFill>
                  </a:rPr>
                  <a:t>ДО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547551" y="8397875"/>
                <a:ext cx="894896" cy="44463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2" b="1" dirty="0">
                    <a:solidFill>
                      <a:schemeClr val="bg1"/>
                    </a:solidFill>
                  </a:rPr>
                  <a:t>НОО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1873849" y="8420574"/>
                <a:ext cx="894896" cy="44463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2" b="1" dirty="0">
                    <a:solidFill>
                      <a:schemeClr val="bg1"/>
                    </a:solidFill>
                  </a:rPr>
                  <a:t>ООО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610692" y="8409542"/>
                <a:ext cx="894896" cy="444633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152" b="1" dirty="0">
                    <a:solidFill>
                      <a:schemeClr val="bg1"/>
                    </a:solidFill>
                  </a:rPr>
                  <a:t>СОО</a:t>
                </a:r>
              </a:p>
            </p:txBody>
          </p:sp>
        </p:grpSp>
      </p:grpSp>
      <p:sp>
        <p:nvSpPr>
          <p:cNvPr id="17" name="AutoShape 2" descr="https://demo.mob-edu.ru/ui/upload/courses/36095/files/web_resources/4/Images_0/001.jpg"/>
          <p:cNvSpPr>
            <a:spLocks noChangeAspect="1" noChangeArrowheads="1"/>
          </p:cNvSpPr>
          <p:nvPr/>
        </p:nvSpPr>
        <p:spPr bwMode="auto">
          <a:xfrm>
            <a:off x="94769" y="-87602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152"/>
          </a:p>
        </p:txBody>
      </p:sp>
      <p:sp>
        <p:nvSpPr>
          <p:cNvPr id="19" name="AutoShape 4" descr="https://demo.mob-edu.ru/ui/upload/courses/36095/files/web_resources/4/Images_0/001.jpg"/>
          <p:cNvSpPr>
            <a:spLocks noChangeAspect="1" noChangeArrowheads="1"/>
          </p:cNvSpPr>
          <p:nvPr/>
        </p:nvSpPr>
        <p:spPr bwMode="auto">
          <a:xfrm>
            <a:off x="187184" y="4813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152"/>
          </a:p>
        </p:txBody>
      </p:sp>
      <p:sp>
        <p:nvSpPr>
          <p:cNvPr id="20" name="AutoShape 6" descr="https://demo.mob-edu.ru/ui/upload/courses/36095/files/web_resources/4/Images_0/001.jpg"/>
          <p:cNvSpPr>
            <a:spLocks noChangeAspect="1" noChangeArrowheads="1"/>
          </p:cNvSpPr>
          <p:nvPr/>
        </p:nvSpPr>
        <p:spPr bwMode="auto">
          <a:xfrm>
            <a:off x="279600" y="97229"/>
            <a:ext cx="184831" cy="1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5449" tIns="27725" rIns="55449" bIns="27725" numCol="1" anchor="t" anchorCtr="0" compatLnSpc="1">
            <a:prstTxWarp prst="textNoShape">
              <a:avLst/>
            </a:prstTxWarp>
          </a:bodyPr>
          <a:lstStyle/>
          <a:p>
            <a:endParaRPr lang="ru-RU" sz="1152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097" t="31648" r="50000" b="23333"/>
          <a:stretch/>
        </p:blipFill>
        <p:spPr bwMode="auto">
          <a:xfrm>
            <a:off x="6224748" y="3040690"/>
            <a:ext cx="1247326" cy="15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7472814" y="3025727"/>
            <a:ext cx="4287810" cy="16045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849" b="1" dirty="0"/>
              <a:t>ЛИТЕРАТУРА. 11 класс</a:t>
            </a:r>
          </a:p>
          <a:p>
            <a:pPr algn="ctr"/>
            <a:r>
              <a:rPr lang="ru-RU" sz="849" b="1" dirty="0"/>
              <a:t>Занятие 4. М. Горький</a:t>
            </a:r>
          </a:p>
          <a:p>
            <a:pPr algn="ctr"/>
            <a:r>
              <a:rPr lang="ru-RU" sz="849" b="1" dirty="0"/>
              <a:t>Задания к занятию</a:t>
            </a:r>
          </a:p>
          <a:p>
            <a:pPr algn="just"/>
            <a:r>
              <a:rPr lang="ru-RU" sz="728" dirty="0"/>
              <a:t>Создаём предвыборную программу</a:t>
            </a:r>
          </a:p>
          <a:p>
            <a:pPr algn="just"/>
            <a:r>
              <a:rPr lang="ru-RU" sz="728" dirty="0"/>
              <a:t>Многие в детстве мечтали, когда вырастут, стать президентом. С возрастом у большинства граждан вместе с активной гражданской позицией формируется ощущение, что, «будь президентом кто-то другой (или я)», жить в государстве стало бы лучше, легче, справедливее, а сама страна стала бы более богатой, более развитой, более конкурентоспособной и вообще превратилась бы в сверхдержаву.</a:t>
            </a:r>
          </a:p>
          <a:p>
            <a:pPr algn="just"/>
            <a:r>
              <a:rPr lang="ru-RU" sz="728" dirty="0"/>
              <a:t>В соответствии с Конституцией РФ президентом России может стать любой дееспособный гражданин РФ, достигший 35 лет.</a:t>
            </a:r>
          </a:p>
          <a:p>
            <a:pPr algn="just"/>
            <a:r>
              <a:rPr lang="ru-RU" sz="728" dirty="0"/>
              <a:t>Представьте, что вы баллотируетесь в президенты Российской Федерации. Руководствуясь жизненными наблюдениями М. Горького, составьте свою предвыборную программу</a:t>
            </a:r>
            <a:r>
              <a:rPr lang="ru-RU" sz="728" b="1" dirty="0"/>
              <a:t>.</a:t>
            </a:r>
            <a:endParaRPr lang="ru-RU" sz="728" dirty="0"/>
          </a:p>
        </p:txBody>
      </p:sp>
    </p:spTree>
    <p:extLst>
      <p:ext uri="{BB962C8B-B14F-4D97-AF65-F5344CB8AC3E}">
        <p14:creationId xmlns:p14="http://schemas.microsoft.com/office/powerpoint/2010/main" val="121734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0952" y="-3388"/>
            <a:ext cx="11239280" cy="441538"/>
          </a:xfrm>
          <a:prstGeom prst="rect">
            <a:avLst/>
          </a:prstGeom>
          <a:ln>
            <a:noFill/>
          </a:ln>
        </p:spPr>
        <p:txBody>
          <a:bodyPr lIns="108821" tIns="54411" rIns="108821" bIns="54411">
            <a:noAutofit/>
          </a:bodyPr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75">
                <a:solidFill>
                  <a:srgbClr val="1822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/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</a:rPr>
              <a:t>Возможности Цифровой образовательной среды 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</a:rPr>
              <a:t>«Мобильное электронное образование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98482" y="548109"/>
            <a:ext cx="11653758" cy="492833"/>
            <a:chOff x="220156" y="476100"/>
            <a:chExt cx="8740932" cy="492833"/>
          </a:xfrm>
        </p:grpSpPr>
        <p:sp>
          <p:nvSpPr>
            <p:cNvPr id="2" name="TextBox 1"/>
            <p:cNvSpPr txBox="1"/>
            <p:nvPr/>
          </p:nvSpPr>
          <p:spPr>
            <a:xfrm>
              <a:off x="827584" y="549878"/>
              <a:ext cx="8133504" cy="381643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880" dirty="0">
                  <a:solidFill>
                    <a:schemeClr val="bg1"/>
                  </a:solidFill>
                </a:rPr>
                <a:t>Подготовка к ОГЭ, ЕГЭ, ВПР и олимпиадам</a:t>
              </a:r>
            </a:p>
          </p:txBody>
        </p:sp>
        <p:sp>
          <p:nvSpPr>
            <p:cNvPr id="7" name="Овал 6"/>
            <p:cNvSpPr/>
            <p:nvPr/>
          </p:nvSpPr>
          <p:spPr>
            <a:xfrm>
              <a:off x="220156" y="476100"/>
              <a:ext cx="432062" cy="4928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50" b="1" dirty="0"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8676762" y="979610"/>
            <a:ext cx="3268605" cy="2726637"/>
            <a:chOff x="7957960" y="361823"/>
            <a:chExt cx="7575429" cy="612587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321AB2A0-C01A-4432-90DA-BC6372D95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7961" y="1252057"/>
              <a:ext cx="7575428" cy="5235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957960" y="361823"/>
              <a:ext cx="7571621" cy="10461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rgbClr val="002060"/>
                  </a:solidFill>
                </a:rPr>
                <a:t>Сборники заданий «Готовимся к олимпиадам»</a:t>
              </a: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C0C32A-046C-4407-B155-7C865482E68F}"/>
              </a:ext>
            </a:extLst>
          </p:cNvPr>
          <p:cNvSpPr/>
          <p:nvPr/>
        </p:nvSpPr>
        <p:spPr>
          <a:xfrm>
            <a:off x="1126547" y="982586"/>
            <a:ext cx="2993678" cy="4199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55435" tIns="27717" rIns="55435" bIns="27717">
            <a:spAutoFit/>
          </a:bodyPr>
          <a:lstStyle/>
          <a:p>
            <a:pPr algn="ctr"/>
            <a:r>
              <a:rPr lang="ru-RU" sz="1152" b="1" dirty="0">
                <a:solidFill>
                  <a:srgbClr val="002060"/>
                </a:solidFill>
                <a:ea typeface="Times New Roman" panose="02020603050405020304" pitchFamily="18" charset="0"/>
              </a:rPr>
              <a:t>Сборники «Готовимся к ЕГЭ»</a:t>
            </a:r>
          </a:p>
          <a:p>
            <a:pPr algn="ctr"/>
            <a:endParaRPr lang="ru-RU" sz="1213" dirty="0">
              <a:solidFill>
                <a:srgbClr val="002060"/>
              </a:solidFill>
              <a:latin typeface="Montserrat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0A84F4E-B976-42CF-9FEF-4FB9C1A574D9}"/>
              </a:ext>
            </a:extLst>
          </p:cNvPr>
          <p:cNvGrpSpPr/>
          <p:nvPr/>
        </p:nvGrpSpPr>
        <p:grpSpPr>
          <a:xfrm>
            <a:off x="1123930" y="1401420"/>
            <a:ext cx="3031345" cy="2304827"/>
            <a:chOff x="629369" y="1707761"/>
            <a:chExt cx="4760025" cy="430388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1D927444-3AC5-4039-9ABA-1CA43B3B0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604" y="1707761"/>
              <a:ext cx="4756790" cy="140966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9DBC747-B4E2-46D9-8C4F-9F7B7172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5406" y="3207139"/>
              <a:ext cx="3133988" cy="1357396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D85F9EEB-B17A-4721-8269-82C7CE116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69" y="3191022"/>
              <a:ext cx="1499603" cy="1353624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87956241-E9F1-4BE9-BE5A-FFEEFFD97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369" y="4654246"/>
              <a:ext cx="1464993" cy="1342372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FC1ABA-9B9D-4415-93DD-B08AA2371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5111" y="4654247"/>
              <a:ext cx="3089246" cy="1357396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5064424" y="979610"/>
            <a:ext cx="2701586" cy="2718591"/>
            <a:chOff x="7559320" y="1615448"/>
            <a:chExt cx="4455117" cy="4483158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559320" y="1615448"/>
              <a:ext cx="4441468" cy="76787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213" b="1" dirty="0">
                  <a:solidFill>
                    <a:srgbClr val="002060"/>
                  </a:solidFill>
                </a:rPr>
                <a:t>Рубрика «Готовимся к ЕГЭ» к онлайн-курсах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961" t="7960" r="23502" b="9799"/>
            <a:stretch/>
          </p:blipFill>
          <p:spPr bwMode="auto">
            <a:xfrm>
              <a:off x="7572968" y="2311045"/>
              <a:ext cx="4441469" cy="37875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1126549" y="3869111"/>
            <a:ext cx="10761763" cy="811760"/>
          </a:xfrm>
          <a:prstGeom prst="rect">
            <a:avLst/>
          </a:prstGeom>
          <a:solidFill>
            <a:srgbClr val="0070C0"/>
          </a:solidFill>
        </p:spPr>
        <p:txBody>
          <a:bodyPr wrap="square" lIns="55435" tIns="27717" rIns="55435" bIns="27717" rtlCol="0">
            <a:spAutoFit/>
          </a:bodyPr>
          <a:lstStyle/>
          <a:p>
            <a:pPr algn="just"/>
            <a:r>
              <a:rPr lang="ru-RU" sz="1637" dirty="0">
                <a:solidFill>
                  <a:schemeClr val="bg1"/>
                </a:solidFill>
              </a:rPr>
              <a:t>Реализация принципов персонализации и </a:t>
            </a:r>
            <a:r>
              <a:rPr lang="ru-RU" sz="1637" dirty="0" err="1">
                <a:solidFill>
                  <a:schemeClr val="bg1"/>
                </a:solidFill>
              </a:rPr>
              <a:t>междисциплинарности</a:t>
            </a:r>
            <a:r>
              <a:rPr lang="ru-RU" sz="1637" dirty="0">
                <a:solidFill>
                  <a:schemeClr val="bg1"/>
                </a:solidFill>
              </a:rPr>
              <a:t>, а также избыточность контента МЭО позволяют удовлетворять образовательные потребности  различных категорий обучающихся:  дети с ОВЗ, высокомотивированные и одаренные дети, обучающиеся для, которых русский не является родным языком</a:t>
            </a:r>
          </a:p>
        </p:txBody>
      </p:sp>
      <p:sp>
        <p:nvSpPr>
          <p:cNvPr id="24" name="Овал 23"/>
          <p:cNvSpPr/>
          <p:nvPr/>
        </p:nvSpPr>
        <p:spPr>
          <a:xfrm>
            <a:off x="333537" y="3875101"/>
            <a:ext cx="587091" cy="49283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35" tIns="27717" rIns="55435" bIns="27717" rtlCol="0" anchor="ctr"/>
          <a:lstStyle/>
          <a:p>
            <a:pPr algn="ctr"/>
            <a:r>
              <a:rPr lang="ru-RU" sz="2850" b="1" dirty="0">
                <a:latin typeface="Calibri" panose="020F0502020204030204" pitchFamily="34" charset="0"/>
              </a:rPr>
              <a:t>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175" b="8518"/>
          <a:stretch/>
        </p:blipFill>
        <p:spPr bwMode="auto">
          <a:xfrm>
            <a:off x="1911583" y="4697879"/>
            <a:ext cx="4369248" cy="189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93" b="11569"/>
          <a:stretch/>
        </p:blipFill>
        <p:spPr bwMode="auto">
          <a:xfrm>
            <a:off x="6273909" y="4697879"/>
            <a:ext cx="4805705" cy="195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013148" y="5092480"/>
            <a:ext cx="970363" cy="924155"/>
          </a:xfrm>
          <a:prstGeom prst="rightArrow">
            <a:avLst/>
          </a:pr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ru-RU" sz="1152" b="1" dirty="0">
                <a:solidFill>
                  <a:schemeClr val="bg1"/>
                </a:solidFill>
              </a:rPr>
              <a:t>Химия</a:t>
            </a:r>
          </a:p>
          <a:p>
            <a:pPr algn="ctr"/>
            <a:r>
              <a:rPr lang="ru-RU" sz="1152" b="1" dirty="0">
                <a:solidFill>
                  <a:schemeClr val="bg1"/>
                </a:solidFill>
              </a:rPr>
              <a:t>11 класс</a:t>
            </a:r>
          </a:p>
        </p:txBody>
      </p:sp>
      <p:sp>
        <p:nvSpPr>
          <p:cNvPr id="25" name="Стрелка влево 24"/>
          <p:cNvSpPr/>
          <p:nvPr/>
        </p:nvSpPr>
        <p:spPr>
          <a:xfrm>
            <a:off x="11225060" y="5184894"/>
            <a:ext cx="831739" cy="739324"/>
          </a:xfrm>
          <a:prstGeom prst="leftArrow">
            <a:avLst/>
          </a:prstGeom>
          <a:solidFill>
            <a:srgbClr val="0070C0"/>
          </a:solidFill>
        </p:spPr>
        <p:txBody>
          <a:bodyPr wrap="square" lIns="0" tIns="0" rIns="0" bIns="0" rtlCol="0" anchor="ctr"/>
          <a:lstStyle/>
          <a:p>
            <a:pPr algn="l"/>
            <a:r>
              <a:rPr lang="ru-RU" sz="1152" b="1" dirty="0">
                <a:solidFill>
                  <a:schemeClr val="bg1"/>
                </a:solidFill>
              </a:rPr>
              <a:t>История</a:t>
            </a:r>
          </a:p>
          <a:p>
            <a:pPr algn="l"/>
            <a:r>
              <a:rPr lang="ru-RU" sz="1152" b="1" dirty="0">
                <a:solidFill>
                  <a:schemeClr val="bg1"/>
                </a:solidFill>
              </a:rPr>
              <a:t>5 класс</a:t>
            </a:r>
          </a:p>
        </p:txBody>
      </p:sp>
    </p:spTree>
    <p:extLst>
      <p:ext uri="{BB962C8B-B14F-4D97-AF65-F5344CB8AC3E}">
        <p14:creationId xmlns:p14="http://schemas.microsoft.com/office/powerpoint/2010/main" val="329639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20952" y="-3388"/>
            <a:ext cx="11239280" cy="441538"/>
          </a:xfrm>
          <a:prstGeom prst="rect">
            <a:avLst/>
          </a:prstGeom>
          <a:ln>
            <a:noFill/>
          </a:ln>
        </p:spPr>
        <p:txBody>
          <a:bodyPr lIns="108821" tIns="54411" rIns="108821" bIns="54411">
            <a:noAutofit/>
          </a:bodyPr>
          <a:lstStyle>
            <a:lvl1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75">
                <a:solidFill>
                  <a:srgbClr val="18223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2pPr>
            <a:lvl3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3pPr>
            <a:lvl4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4pPr>
            <a:lvl5pPr algn="l" defTabSz="684213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5pPr>
            <a:lvl6pPr marL="4572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6pPr>
            <a:lvl7pPr marL="9144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7pPr>
            <a:lvl8pPr marL="13716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8pPr>
            <a:lvl9pPr marL="1828800" algn="l" defTabSz="684213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82235"/>
                </a:solidFill>
                <a:latin typeface="Open Sans"/>
                <a:ea typeface="Open Sans"/>
                <a:cs typeface="Open Sans"/>
              </a:defRPr>
            </a:lvl9pPr>
          </a:lstStyle>
          <a:p>
            <a:pPr algn="ctr"/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</a:rPr>
              <a:t>Возможности Цифровой образовательной среды 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  <a:latin typeface="Calibri" panose="020F0502020204030204" pitchFamily="34" charset="0"/>
              </a:rPr>
              <a:t>«Мобильное электронное образование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35497" y="748951"/>
            <a:ext cx="11610189" cy="1784704"/>
            <a:chOff x="279185" y="3411973"/>
            <a:chExt cx="8708253" cy="178470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279185" y="3411973"/>
              <a:ext cx="8708253" cy="492833"/>
              <a:chOff x="220156" y="696639"/>
              <a:chExt cx="8312284" cy="492833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27584" y="775102"/>
                <a:ext cx="7704856" cy="307777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1400" dirty="0">
                    <a:solidFill>
                      <a:schemeClr val="bg1"/>
                    </a:solidFill>
                  </a:rPr>
                  <a:t>Реализация особых образовательных потребностей  детей  с ОВЗ, в том числе в условиях инклюзивного образования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20156" y="696639"/>
                <a:ext cx="420326" cy="492833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50" b="1" dirty="0">
                    <a:latin typeface="Calibri" panose="020F0502020204030204" pitchFamily="34" charset="0"/>
                  </a:rPr>
                  <a:t>6</a:t>
                </a:r>
              </a:p>
            </p:txBody>
          </p:sp>
        </p:grpSp>
        <p:pic>
          <p:nvPicPr>
            <p:cNvPr id="4097" name="Picture 1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40" t="6889" r="1026" b="64962"/>
            <a:stretch/>
          </p:blipFill>
          <p:spPr bwMode="auto">
            <a:xfrm>
              <a:off x="892599" y="3880212"/>
              <a:ext cx="7957131" cy="131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335497" y="2689677"/>
            <a:ext cx="11610189" cy="492833"/>
            <a:chOff x="220156" y="696639"/>
            <a:chExt cx="8312284" cy="492833"/>
          </a:xfrm>
        </p:grpSpPr>
        <p:sp>
          <p:nvSpPr>
            <p:cNvPr id="21" name="TextBox 20"/>
            <p:cNvSpPr txBox="1"/>
            <p:nvPr/>
          </p:nvSpPr>
          <p:spPr>
            <a:xfrm>
              <a:off x="827584" y="775102"/>
              <a:ext cx="7704856" cy="34426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637" dirty="0">
                  <a:solidFill>
                    <a:schemeClr val="bg1"/>
                  </a:solidFill>
                </a:rPr>
                <a:t>Применение проектной и исследовательской деятельности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20156" y="696639"/>
              <a:ext cx="420326" cy="49283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50" b="1" dirty="0">
                  <a:latin typeface="Calibri" panose="020F0502020204030204" pitchFamily="34" charset="0"/>
                </a:rPr>
                <a:t>7</a:t>
              </a: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27" r="52353" b="11570"/>
          <a:stretch/>
        </p:blipFill>
        <p:spPr bwMode="auto">
          <a:xfrm>
            <a:off x="2448927" y="3443465"/>
            <a:ext cx="3267669" cy="28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2" t="15727" r="63398" b="15284"/>
          <a:stretch/>
        </p:blipFill>
        <p:spPr bwMode="auto">
          <a:xfrm>
            <a:off x="5856724" y="3443465"/>
            <a:ext cx="2818673" cy="312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5595" r="62019" b="35450"/>
          <a:stretch/>
        </p:blipFill>
        <p:spPr bwMode="auto">
          <a:xfrm>
            <a:off x="8742683" y="3443465"/>
            <a:ext cx="3546483" cy="261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3371" y="3937450"/>
            <a:ext cx="2125556" cy="1239968"/>
          </a:xfrm>
          <a:prstGeom prst="rightArrow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</a:rPr>
              <a:t>АЛГЕБРА 9 класс.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</a:rPr>
              <a:t>Занятие 1. Квадратичная функция</a:t>
            </a:r>
          </a:p>
        </p:txBody>
      </p:sp>
    </p:spTree>
    <p:extLst>
      <p:ext uri="{BB962C8B-B14F-4D97-AF65-F5344CB8AC3E}">
        <p14:creationId xmlns:p14="http://schemas.microsoft.com/office/powerpoint/2010/main" val="54097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36" y="279325"/>
            <a:ext cx="11295313" cy="33308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ФУНКЦИОНАЛ МЭО – ОСНОВА ДЛЯ ПОСТРОЕНИЯ МЕТОДИЧЕСКОГО СОПРОВОЖДЕНИЯ ОБРАЗОВАТЕЛЬНЫХ ОРГАНИЗАЦИЙ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03135" y="868967"/>
            <a:ext cx="11996853" cy="800220"/>
            <a:chOff x="77350" y="756823"/>
            <a:chExt cx="8997640" cy="800221"/>
          </a:xfrm>
          <a:solidFill>
            <a:srgbClr val="0070C0"/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6418053" y="756824"/>
              <a:ext cx="2656937" cy="8002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ru-RU" sz="1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Цифровые инструменты для организации коммуникаций</a:t>
              </a:r>
            </a:p>
            <a:p>
              <a:pPr lvl="0" algn="ctr">
                <a:defRPr/>
              </a:pPr>
              <a:endParaRPr lang="ru-RU" alt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5965" y="756824"/>
              <a:ext cx="3016811" cy="800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Система  организации и управления образовательным процессом</a:t>
              </a:r>
              <a:endParaRPr lang="en-US" alt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7350" y="756823"/>
              <a:ext cx="3002280" cy="80022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ru-RU" altLang="ru-RU" sz="15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Цифровой образовательный контент</a:t>
              </a:r>
            </a:p>
            <a:p>
              <a:pPr lvl="0" algn="ctr">
                <a:defRPr/>
              </a:pPr>
              <a:endParaRPr lang="en-US" alt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defRPr/>
              </a:pPr>
              <a:endParaRPr lang="ru-RU" altLang="ru-RU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557406" y="1583893"/>
            <a:ext cx="3542583" cy="2497663"/>
            <a:chOff x="6558965" y="2008178"/>
            <a:chExt cx="2397166" cy="216329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940" t="27144" r="73543" b="56397"/>
            <a:stretch/>
          </p:blipFill>
          <p:spPr bwMode="auto">
            <a:xfrm>
              <a:off x="6558965" y="2008178"/>
              <a:ext cx="1195377" cy="1052269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44" t="27204" r="60931" b="56291"/>
            <a:stretch/>
          </p:blipFill>
          <p:spPr bwMode="auto">
            <a:xfrm>
              <a:off x="7850019" y="2008178"/>
              <a:ext cx="1106112" cy="1045176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51" t="44647" r="47238" b="38186"/>
            <a:stretch/>
          </p:blipFill>
          <p:spPr bwMode="auto">
            <a:xfrm>
              <a:off x="7850019" y="3178429"/>
              <a:ext cx="1080973" cy="993041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2251" t="27481" r="47238" b="56724"/>
            <a:stretch/>
          </p:blipFill>
          <p:spPr bwMode="auto">
            <a:xfrm>
              <a:off x="6561397" y="3163121"/>
              <a:ext cx="1192945" cy="1008350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571" t="26772" r="15365" b="19694"/>
          <a:stretch/>
        </p:blipFill>
        <p:spPr bwMode="auto">
          <a:xfrm>
            <a:off x="124506" y="2120054"/>
            <a:ext cx="3967108" cy="162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87" t="28765" r="15401" b="27947"/>
          <a:stretch/>
        </p:blipFill>
        <p:spPr bwMode="auto">
          <a:xfrm>
            <a:off x="67636" y="4201515"/>
            <a:ext cx="4102113" cy="137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3135" y="1580692"/>
            <a:ext cx="3988477" cy="725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108841" tIns="54420" rIns="108841" bIns="54420" rtlCol="0">
            <a:spAutoFit/>
          </a:bodyPr>
          <a:lstStyle/>
          <a:p>
            <a:pPr algn="ctr"/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Онлайн-курсы</a:t>
            </a:r>
          </a:p>
          <a:p>
            <a:pPr algn="ctr"/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 от дошкольного образования до 11 класса, в том числе для детей с ОВЗ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3135" y="3704372"/>
            <a:ext cx="3977765" cy="4971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2851" tIns="42851" rIns="42851" bIns="42851" rtlCol="0">
            <a:spAutoFit/>
          </a:bodyPr>
          <a:lstStyle/>
          <a:p>
            <a:pPr algn="ctr"/>
            <a:r>
              <a:rPr lang="ru-RU" sz="1300" dirty="0">
                <a:latin typeface="Calibri" panose="020F0502020204030204" pitchFamily="34" charset="0"/>
                <a:cs typeface="Calibri" panose="020F0502020204030204" pitchFamily="34" charset="0"/>
              </a:rPr>
              <a:t>Курсы для внеурочной деятельности и дополнительного  образования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327955" y="1596848"/>
            <a:ext cx="3964175" cy="4025695"/>
            <a:chOff x="3421608" y="2008178"/>
            <a:chExt cx="2662388" cy="343140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334" t="26924" r="34231" b="55728"/>
            <a:stretch/>
          </p:blipFill>
          <p:spPr bwMode="auto">
            <a:xfrm>
              <a:off x="4780075" y="3178430"/>
              <a:ext cx="1285874" cy="1117591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24" t="45545" r="60529" b="37752"/>
            <a:stretch/>
          </p:blipFill>
          <p:spPr bwMode="auto">
            <a:xfrm>
              <a:off x="4798122" y="2008178"/>
              <a:ext cx="1285874" cy="1052269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326" t="26964" r="21267" b="56477"/>
            <a:stretch/>
          </p:blipFill>
          <p:spPr bwMode="auto">
            <a:xfrm>
              <a:off x="3421608" y="4339872"/>
              <a:ext cx="1321967" cy="1099710"/>
            </a:xfrm>
            <a:prstGeom prst="rect">
              <a:avLst/>
            </a:prstGeom>
            <a:noFill/>
            <a:ln w="12700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5308" t="27081" r="34339" b="56593"/>
            <a:stretch/>
          </p:blipFill>
          <p:spPr bwMode="auto">
            <a:xfrm>
              <a:off x="3421608" y="3171321"/>
              <a:ext cx="1291956" cy="1131810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1373" t="27571" r="7824" b="56202"/>
            <a:stretch/>
          </p:blipFill>
          <p:spPr bwMode="auto">
            <a:xfrm>
              <a:off x="3421608" y="2008178"/>
              <a:ext cx="1291956" cy="1045176"/>
            </a:xfrm>
            <a:prstGeom prst="rect">
              <a:avLst/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031" t="45321" r="73394" b="37880"/>
            <a:stretch/>
          </p:blipFill>
          <p:spPr bwMode="auto">
            <a:xfrm>
              <a:off x="4798295" y="4339873"/>
              <a:ext cx="1285701" cy="1099710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  <a:lumOff val="2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25" name="Google Shape;173;p3"/>
          <p:cNvCxnSpPr/>
          <p:nvPr/>
        </p:nvCxnSpPr>
        <p:spPr>
          <a:xfrm rot="10800000" flipH="1">
            <a:off x="7342244" y="5776655"/>
            <a:ext cx="1640800" cy="337500"/>
          </a:xfrm>
          <a:prstGeom prst="bentConnector3">
            <a:avLst>
              <a:gd name="adj1" fmla="val 100002"/>
            </a:avLst>
          </a:prstGeom>
          <a:noFill/>
          <a:ln w="9525" cap="flat" cmpd="sng">
            <a:solidFill>
              <a:srgbClr val="584F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74;p3"/>
          <p:cNvCxnSpPr/>
          <p:nvPr/>
        </p:nvCxnSpPr>
        <p:spPr>
          <a:xfrm rot="-5400000">
            <a:off x="6167294" y="5804351"/>
            <a:ext cx="323100" cy="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584F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75;p3"/>
          <p:cNvCxnSpPr/>
          <p:nvPr/>
        </p:nvCxnSpPr>
        <p:spPr>
          <a:xfrm rot="10800000">
            <a:off x="3759200" y="5783827"/>
            <a:ext cx="1640800" cy="337500"/>
          </a:xfrm>
          <a:prstGeom prst="bentConnector3">
            <a:avLst>
              <a:gd name="adj1" fmla="val 100002"/>
            </a:avLst>
          </a:prstGeom>
          <a:noFill/>
          <a:ln w="9525" cap="flat" cmpd="sng">
            <a:solidFill>
              <a:srgbClr val="584F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143"/>
          <a:stretch/>
        </p:blipFill>
        <p:spPr>
          <a:xfrm>
            <a:off x="6128352" y="5952576"/>
            <a:ext cx="421619" cy="3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>
              <a:defRPr/>
            </a:pPr>
            <a:fld id="{10ED8BC5-B965-4624-B5A7-54A275DA3EDC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6323" name="TextBox 2"/>
          <p:cNvSpPr txBox="1">
            <a:spLocks noChangeArrowheads="1"/>
          </p:cNvSpPr>
          <p:nvPr/>
        </p:nvSpPr>
        <p:spPr bwMode="auto">
          <a:xfrm>
            <a:off x="1793875" y="5744868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Calibri" pitchFamily="34" charset="0"/>
              </a:rPr>
              <a:t> *В рамках Указа Президента Российской Федерации  от 04 февраля 2021 года № 68</a:t>
            </a: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1506540" y="263527"/>
            <a:ext cx="9144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latin typeface="Calibri" panose="020F0502020204030204" pitchFamily="34" charset="0"/>
              </a:rPr>
              <a:t>ПОКАЗАТЕЛИ ДЛЯ ОЦЕНКИ ЭФФЕКТИВНОСТИ ДЕЯТЕЛЬНОСТИ ВЫСШИХ ДОЛЖНОСТНЫХ ЛИЦ*</a:t>
            </a: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1639331" y="1582739"/>
            <a:ext cx="8758796" cy="3500958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2700" rIns="0" bIns="0">
            <a:spAutoFit/>
          </a:bodyPr>
          <a:lstStyle/>
          <a:p>
            <a:pPr marL="12700" algn="ctr" defTabSz="685766">
              <a:spcBef>
                <a:spcPts val="100"/>
              </a:spcBef>
              <a:defRPr/>
            </a:pPr>
            <a:r>
              <a:rPr lang="ru-RU" sz="2000" spc="5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МЭО </a:t>
            </a:r>
            <a:r>
              <a:rPr lang="ru-RU" sz="2000" spc="-5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обеспечивает достижение целевых показателей эффективности, а именно:</a:t>
            </a:r>
          </a:p>
          <a:p>
            <a:pPr marL="12700" defTabSz="685766">
              <a:spcBef>
                <a:spcPts val="100"/>
              </a:spcBef>
              <a:defRPr/>
            </a:pPr>
            <a:endParaRPr lang="ru-RU" sz="2000" spc="-5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355591" indent="-342891" defTabSz="685766">
              <a:spcBef>
                <a:spcPts val="1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spc="-5" dirty="0">
                <a:latin typeface="Calibri" panose="020F0502020204030204" pitchFamily="34" charset="0"/>
                <a:ea typeface="+mj-ea"/>
                <a:cs typeface="+mj-cs"/>
              </a:rPr>
              <a:t>Уровень образования;</a:t>
            </a:r>
          </a:p>
          <a:p>
            <a:pPr marL="12700" defTabSz="685766">
              <a:spcBef>
                <a:spcPts val="100"/>
              </a:spcBef>
              <a:defRPr/>
            </a:pPr>
            <a:endParaRPr lang="ru-RU" sz="2000" spc="-5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355591" indent="-342891" defTabSz="685766">
              <a:spcBef>
                <a:spcPts val="1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spc="-5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Эффективность системы выявления, поддержки и развития способностей и талантов у детей и молодежи; </a:t>
            </a:r>
          </a:p>
          <a:p>
            <a:pPr marL="12700" defTabSz="685766">
              <a:spcBef>
                <a:spcPts val="100"/>
              </a:spcBef>
              <a:buFont typeface="Wingdings" pitchFamily="2" charset="2"/>
              <a:buChar char="Ø"/>
              <a:defRPr/>
            </a:pPr>
            <a:endParaRPr lang="ru-RU" sz="2000" spc="-5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355591" indent="-342891" defTabSz="685766">
              <a:spcBef>
                <a:spcPts val="1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spc="-5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 Условия для воспитания гармонично развитой и социально ответственной личности;</a:t>
            </a:r>
          </a:p>
          <a:p>
            <a:pPr marL="12700" defTabSz="685766">
              <a:spcBef>
                <a:spcPts val="100"/>
              </a:spcBef>
              <a:buFont typeface="Wingdings" pitchFamily="2" charset="2"/>
              <a:buChar char="Ø"/>
              <a:defRPr/>
            </a:pPr>
            <a:endParaRPr lang="ru-RU" sz="2000" spc="-5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355591" indent="-342891" defTabSz="685766">
              <a:spcBef>
                <a:spcPts val="100"/>
              </a:spcBef>
              <a:buFont typeface="Wingdings" panose="05000000000000000000" pitchFamily="2" charset="2"/>
              <a:buChar char="v"/>
              <a:defRPr/>
            </a:pPr>
            <a:r>
              <a:rPr lang="ru-RU" sz="2000" spc="-5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rPr>
              <a:t>«Цифровая зрелость».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08240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D6A78CA-4180-4CCA-B14E-6CB96D7EC8FA}"/>
              </a:ext>
            </a:extLst>
          </p:cNvPr>
          <p:cNvSpPr/>
          <p:nvPr/>
        </p:nvSpPr>
        <p:spPr>
          <a:xfrm>
            <a:off x="1999215" y="2156494"/>
            <a:ext cx="2432603" cy="1817972"/>
          </a:xfrm>
          <a:prstGeom prst="roundRect">
            <a:avLst/>
          </a:prstGeom>
          <a:solidFill>
            <a:srgbClr val="A56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</a:rPr>
              <a:t>Показатели создания условий для достижения результатов</a:t>
            </a:r>
          </a:p>
          <a:p>
            <a:pPr algn="ctr"/>
            <a:endParaRPr lang="ru-RU" sz="1800" dirty="0">
              <a:latin typeface="Calibri" panose="020F0502020204030204" pitchFamily="34" charset="0"/>
            </a:endParaRPr>
          </a:p>
          <a:p>
            <a:pPr algn="ctr"/>
            <a:r>
              <a:rPr lang="ru-RU" sz="1800" dirty="0">
                <a:latin typeface="Calibri" panose="020F0502020204030204" pitchFamily="34" charset="0"/>
              </a:rPr>
              <a:t>21 параметр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AADEBE3-5C92-42CC-B1C0-2EC4B0D263D9}"/>
              </a:ext>
            </a:extLst>
          </p:cNvPr>
          <p:cNvSpPr/>
          <p:nvPr/>
        </p:nvSpPr>
        <p:spPr>
          <a:xfrm>
            <a:off x="4739310" y="2156494"/>
            <a:ext cx="2713383" cy="1817972"/>
          </a:xfrm>
          <a:prstGeom prst="roundRect">
            <a:avLst/>
          </a:prstGeom>
          <a:solidFill>
            <a:srgbClr val="A56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</a:rPr>
              <a:t>Показатели достижения учебных и воспитательных результатов</a:t>
            </a:r>
          </a:p>
          <a:p>
            <a:pPr algn="ctr"/>
            <a:endParaRPr lang="ru-RU" sz="1800" dirty="0">
              <a:latin typeface="Calibri" panose="020F0502020204030204" pitchFamily="34" charset="0"/>
            </a:endParaRPr>
          </a:p>
          <a:p>
            <a:pPr algn="ctr"/>
            <a:r>
              <a:rPr lang="ru-RU" sz="1800" dirty="0">
                <a:latin typeface="Calibri" panose="020F0502020204030204" pitchFamily="34" charset="0"/>
              </a:rPr>
              <a:t>16 параметров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5DA00AD-B1BF-4A40-A793-56F62BECE6B8}"/>
              </a:ext>
            </a:extLst>
          </p:cNvPr>
          <p:cNvSpPr/>
          <p:nvPr/>
        </p:nvSpPr>
        <p:spPr>
          <a:xfrm>
            <a:off x="7875107" y="2156494"/>
            <a:ext cx="2432603" cy="1817972"/>
          </a:xfrm>
          <a:prstGeom prst="roundRect">
            <a:avLst/>
          </a:prstGeom>
          <a:solidFill>
            <a:srgbClr val="A56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800" dirty="0">
                <a:latin typeface="Calibri" panose="020F0502020204030204" pitchFamily="34" charset="0"/>
              </a:rPr>
              <a:t>Показатели организации рабочих процессов</a:t>
            </a:r>
          </a:p>
          <a:p>
            <a:pPr algn="ctr"/>
            <a:endParaRPr lang="ru-RU" sz="1800" dirty="0">
              <a:latin typeface="Calibri" panose="020F0502020204030204" pitchFamily="34" charset="0"/>
            </a:endParaRPr>
          </a:p>
          <a:p>
            <a:pPr algn="ctr"/>
            <a:r>
              <a:rPr lang="ru-RU" sz="1800" dirty="0">
                <a:latin typeface="Calibri" panose="020F0502020204030204" pitchFamily="34" charset="0"/>
              </a:rPr>
              <a:t>18 параметров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AE9BD93B-6D4D-4DE2-B84C-F6FD1ED18FC6}"/>
              </a:ext>
            </a:extLst>
          </p:cNvPr>
          <p:cNvSpPr/>
          <p:nvPr/>
        </p:nvSpPr>
        <p:spPr>
          <a:xfrm>
            <a:off x="2975110" y="1557600"/>
            <a:ext cx="473351" cy="551269"/>
          </a:xfrm>
          <a:prstGeom prst="downArrow">
            <a:avLst/>
          </a:prstGeom>
          <a:solidFill>
            <a:srgbClr val="42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3A01586-C5E8-46BA-B3C4-BA4AB33CB032}"/>
              </a:ext>
            </a:extLst>
          </p:cNvPr>
          <p:cNvSpPr/>
          <p:nvPr/>
        </p:nvSpPr>
        <p:spPr>
          <a:xfrm>
            <a:off x="2477439" y="993345"/>
            <a:ext cx="7091575" cy="535239"/>
          </a:xfrm>
          <a:prstGeom prst="roundRect">
            <a:avLst/>
          </a:prstGeom>
          <a:solidFill>
            <a:srgbClr val="42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400" dirty="0">
                <a:latin typeface="Calibri" panose="020F0502020204030204" pitchFamily="34" charset="0"/>
              </a:rPr>
              <a:t>Показатели Мотивирующего мониторинга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DBCB57A-195D-4514-9CEA-186980C3F315}"/>
              </a:ext>
            </a:extLst>
          </p:cNvPr>
          <p:cNvSpPr/>
          <p:nvPr/>
        </p:nvSpPr>
        <p:spPr>
          <a:xfrm>
            <a:off x="1941754" y="4596783"/>
            <a:ext cx="8308495" cy="722911"/>
          </a:xfrm>
          <a:prstGeom prst="roundRect">
            <a:avLst/>
          </a:prstGeom>
          <a:solidFill>
            <a:srgbClr val="8B7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2000" dirty="0">
                <a:latin typeface="Calibri" panose="020F0502020204030204" pitchFamily="34" charset="0"/>
              </a:rPr>
              <a:t> «Повышение "цифровой зрелости" системы образования в субъекте Российской Федерации»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1873E18F-4266-4D27-8101-08594B5C8F48}"/>
              </a:ext>
            </a:extLst>
          </p:cNvPr>
          <p:cNvSpPr/>
          <p:nvPr/>
        </p:nvSpPr>
        <p:spPr>
          <a:xfrm>
            <a:off x="5859324" y="1557598"/>
            <a:ext cx="473351" cy="551269"/>
          </a:xfrm>
          <a:prstGeom prst="downArrow">
            <a:avLst/>
          </a:prstGeom>
          <a:solidFill>
            <a:srgbClr val="42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0BB95C83-3934-41F8-B1E8-FFF8084FD9AB}"/>
              </a:ext>
            </a:extLst>
          </p:cNvPr>
          <p:cNvSpPr/>
          <p:nvPr/>
        </p:nvSpPr>
        <p:spPr>
          <a:xfrm>
            <a:off x="8854732" y="1557598"/>
            <a:ext cx="473351" cy="551269"/>
          </a:xfrm>
          <a:prstGeom prst="downArrow">
            <a:avLst/>
          </a:prstGeom>
          <a:solidFill>
            <a:srgbClr val="429A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14AEB0D1-3F9F-4363-9871-4C6F23ED64CB}"/>
              </a:ext>
            </a:extLst>
          </p:cNvPr>
          <p:cNvSpPr/>
          <p:nvPr/>
        </p:nvSpPr>
        <p:spPr>
          <a:xfrm rot="10800000">
            <a:off x="2975108" y="4007414"/>
            <a:ext cx="473351" cy="551269"/>
          </a:xfrm>
          <a:prstGeom prst="downArrow">
            <a:avLst/>
          </a:prstGeom>
          <a:solidFill>
            <a:srgbClr val="8B7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40487CBB-3CF9-4C76-AB4D-A282D1C602E2}"/>
              </a:ext>
            </a:extLst>
          </p:cNvPr>
          <p:cNvSpPr/>
          <p:nvPr/>
        </p:nvSpPr>
        <p:spPr>
          <a:xfrm rot="10800000">
            <a:off x="5859323" y="4005055"/>
            <a:ext cx="473351" cy="551269"/>
          </a:xfrm>
          <a:prstGeom prst="downArrow">
            <a:avLst/>
          </a:prstGeom>
          <a:solidFill>
            <a:srgbClr val="8B7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D8EDE60B-2769-4D01-A613-7D68677F06EF}"/>
              </a:ext>
            </a:extLst>
          </p:cNvPr>
          <p:cNvSpPr/>
          <p:nvPr/>
        </p:nvSpPr>
        <p:spPr>
          <a:xfrm rot="10800000">
            <a:off x="8854731" y="4005055"/>
            <a:ext cx="473351" cy="551269"/>
          </a:xfrm>
          <a:prstGeom prst="downArrow">
            <a:avLst/>
          </a:prstGeom>
          <a:solidFill>
            <a:srgbClr val="8B73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56709" y="39239"/>
            <a:ext cx="9144001" cy="83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latin typeface="Calibri" panose="020F0502020204030204" pitchFamily="34" charset="0"/>
              </a:rPr>
              <a:t>СОПРОВОЖДЕНИЕ ДОСТИЖЕНИЯ ПОКАЗАТЕЛЕЙ МОТИВИРУЮЩЕГО МОНИТОРИНГА*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9914791" y="753569"/>
            <a:ext cx="1971837" cy="15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999" tIns="35999" rIns="35999" bIns="3599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Calibri" panose="020F0502020204030204" pitchFamily="34" charset="0"/>
              </a:rPr>
              <a:t>Уровни</a:t>
            </a:r>
            <a:r>
              <a:rPr lang="ru-RU" altLang="ru-RU" sz="1600" dirty="0">
                <a:latin typeface="Calibri" panose="020F0502020204030204" pitchFamily="34" charset="0"/>
              </a:rPr>
              <a:t>:</a:t>
            </a:r>
          </a:p>
          <a:p>
            <a:pPr marL="342891" indent="-342891" algn="just" eaLnBrk="1" hangingPunct="1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Calibri" panose="020F0502020204030204" pitchFamily="34" charset="0"/>
              </a:rPr>
              <a:t>субъекта РФ;</a:t>
            </a:r>
          </a:p>
          <a:p>
            <a:pPr marL="342891" indent="-342891" algn="just" eaLnBrk="1" hangingPunct="1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Calibri" panose="020F0502020204030204" pitchFamily="34" charset="0"/>
              </a:rPr>
              <a:t>муниципальных образований;</a:t>
            </a:r>
          </a:p>
          <a:p>
            <a:pPr marL="342891" indent="-342891" algn="just" eaLnBrk="1" hangingPunct="1">
              <a:buFont typeface="Arial" panose="020B0604020202020204" pitchFamily="34" charset="0"/>
              <a:buChar char="•"/>
            </a:pPr>
            <a:r>
              <a:rPr lang="ru-RU" altLang="ru-RU" sz="1600" dirty="0">
                <a:latin typeface="Calibri" panose="020F0502020204030204" pitchFamily="34" charset="0"/>
              </a:rPr>
              <a:t>образовательных организаций.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1071" y="5537813"/>
            <a:ext cx="10742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</a:rPr>
              <a:t>*Распоряжение </a:t>
            </a:r>
            <a:r>
              <a:rPr lang="ru-RU" sz="1600" dirty="0" err="1">
                <a:latin typeface="Calibri" panose="020F0502020204030204" pitchFamily="34" charset="0"/>
              </a:rPr>
              <a:t>Минпросвещения</a:t>
            </a:r>
            <a:r>
              <a:rPr lang="ru-RU" sz="1600" dirty="0">
                <a:latin typeface="Calibri" panose="020F0502020204030204" pitchFamily="34" charset="0"/>
              </a:rPr>
              <a:t> России от 01.09.2021 N Р-210 «Об утверждении Методологии мотивирующего мониторинга деятельности органов исполнительной власти субъектов Российской Федерации, осуществляющих государственное управление в сфере образования»; Показатели 10, 50-55</a:t>
            </a:r>
          </a:p>
          <a:p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7585" y="0"/>
            <a:ext cx="11430000" cy="8286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spc="0" dirty="0">
                <a:latin typeface="Calibri" panose="020F0502020204030204" pitchFamily="34" charset="0"/>
              </a:rPr>
              <a:t>МОБИЛЬНОЕ ЭЛЕКТРОННОЕ ОБРАЗОВАНИЕ – ИНСТРУМЕНТ ДОСТИЖЕНИЯ ПОКАЗАТЕЛЕЙ МОТИВИРУЮЩЕГО МОНИТОРИНГА  50-55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463415"/>
              </p:ext>
            </p:extLst>
          </p:nvPr>
        </p:nvGraphicFramePr>
        <p:xfrm>
          <a:off x="510778" y="800099"/>
          <a:ext cx="11325225" cy="5544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5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6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Показатель цифровой зрелости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Инструменты и возможности МЭО</a:t>
                      </a:r>
                      <a:r>
                        <a:rPr lang="ru-RU" sz="1400" baseline="0" dirty="0"/>
                        <a:t> для выполнения показателей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795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по которым осуществляется ведение 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цифрового профиля.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которым предложены рекомендации по повышению качества обучения и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формированию индивидуальных траекторий 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с использованием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данных цифрового портфолио 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обучающегося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цифрового портфолио обучающихся </a:t>
                      </a:r>
                    </a:p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Наличие инструментов обеспечивающих формирование индивидуальных образовательных траекторий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None/>
                      </a:pPr>
                      <a:endParaRPr lang="ru-RU" sz="11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педагогических работников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получивших возможность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использования верифицированного цифрового образовательного контента 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и цифровых образовательных сервисов.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обучающихся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, имеющих возможность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бесплатного доступа 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верифицированному цифровому образовательному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контенту и сервисам для самостоятельной подготовки.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Цифровой образовательный контент МЭО </a:t>
                      </a:r>
                      <a:r>
                        <a:rPr lang="ru-RU" sz="1100" b="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верификацирован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 в соответствии с требованиями федерального проекта «Кадры для Цифровой экономики». Ответным за разработку положения и проведения верификации является оператор проекта </a:t>
                      </a:r>
                      <a:r>
                        <a:rPr lang="ru-RU" sz="1100" b="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АНО ВО «Университет </a:t>
                      </a:r>
                      <a:r>
                        <a:rPr lang="ru-RU" sz="1100" b="0" kern="1200" dirty="0" err="1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Иннополис</a:t>
                      </a:r>
                      <a:r>
                        <a:rPr lang="ru-RU" sz="1100" b="0" kern="1200" dirty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. Организацией, которая проводит верификацию, является ИСРО РАО.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68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Доля заданий 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в электронной форме для учащихся, проверяемых с использованием технологий  </a:t>
                      </a:r>
                      <a:r>
                        <a:rPr lang="ru-RU" sz="1100" b="1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автоматизированной проверки</a:t>
                      </a:r>
                      <a:r>
                        <a:rPr lang="ru-RU" sz="1100" dirty="0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Цифровые онлайн курсы МЭО, содержат широкий спектр заданий с автоматизированной проверкой: задания-тренажёры, тесты из рубрики «Проверь себя», тематические контрольные работы.</a:t>
                      </a:r>
                    </a:p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endParaRPr lang="ru-RU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endParaRPr lang="ru-RU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endParaRPr lang="ru-RU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-285750" algn="just" defTabSz="914377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v"/>
                      </a:pPr>
                      <a:endParaRPr lang="ru-RU" sz="1100" b="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150" y="1201404"/>
            <a:ext cx="2000250" cy="1311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75"/>
          <a:stretch/>
        </p:blipFill>
        <p:spPr bwMode="auto">
          <a:xfrm>
            <a:off x="9296400" y="2142864"/>
            <a:ext cx="2463403" cy="82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6150" y="3024830"/>
            <a:ext cx="2546929" cy="1343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22770" y="3779685"/>
            <a:ext cx="2458382" cy="11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965" y="4864715"/>
            <a:ext cx="2706886" cy="119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0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84639" y="152400"/>
            <a:ext cx="11174307" cy="772160"/>
            <a:chOff x="738479" y="152400"/>
            <a:chExt cx="8380730" cy="772160"/>
          </a:xfrm>
          <a:noFill/>
        </p:grpSpPr>
        <p:sp>
          <p:nvSpPr>
            <p:cNvPr id="3" name="object 3"/>
            <p:cNvSpPr/>
            <p:nvPr/>
          </p:nvSpPr>
          <p:spPr>
            <a:xfrm>
              <a:off x="748385" y="152400"/>
              <a:ext cx="8361045" cy="762000"/>
            </a:xfrm>
            <a:custGeom>
              <a:avLst/>
              <a:gdLst/>
              <a:ahLst/>
              <a:cxnLst/>
              <a:rect l="l" t="t" r="r" b="b"/>
              <a:pathLst>
                <a:path w="8361045" h="762000">
                  <a:moveTo>
                    <a:pt x="8275599" y="0"/>
                  </a:moveTo>
                  <a:lnTo>
                    <a:pt x="85090" y="0"/>
                  </a:lnTo>
                  <a:lnTo>
                    <a:pt x="51968" y="10032"/>
                  </a:lnTo>
                  <a:lnTo>
                    <a:pt x="24917" y="37210"/>
                  </a:lnTo>
                  <a:lnTo>
                    <a:pt x="6680" y="7759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6680" y="684402"/>
                  </a:lnTo>
                  <a:lnTo>
                    <a:pt x="24917" y="724788"/>
                  </a:lnTo>
                  <a:lnTo>
                    <a:pt x="51968" y="751966"/>
                  </a:lnTo>
                  <a:lnTo>
                    <a:pt x="85090" y="762000"/>
                  </a:lnTo>
                  <a:lnTo>
                    <a:pt x="8275599" y="762000"/>
                  </a:lnTo>
                  <a:lnTo>
                    <a:pt x="8308746" y="751966"/>
                  </a:lnTo>
                  <a:lnTo>
                    <a:pt x="8335797" y="724788"/>
                  </a:lnTo>
                  <a:lnTo>
                    <a:pt x="8353958" y="684402"/>
                  </a:lnTo>
                  <a:lnTo>
                    <a:pt x="8360689" y="635000"/>
                  </a:lnTo>
                  <a:lnTo>
                    <a:pt x="8360689" y="127000"/>
                  </a:lnTo>
                  <a:lnTo>
                    <a:pt x="8353958" y="77597"/>
                  </a:lnTo>
                  <a:lnTo>
                    <a:pt x="8335797" y="37210"/>
                  </a:lnTo>
                  <a:lnTo>
                    <a:pt x="8308746" y="10032"/>
                  </a:lnTo>
                  <a:lnTo>
                    <a:pt x="82755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48385" y="162560"/>
              <a:ext cx="8361045" cy="751840"/>
            </a:xfrm>
            <a:custGeom>
              <a:avLst/>
              <a:gdLst/>
              <a:ahLst/>
              <a:cxnLst/>
              <a:rect l="l" t="t" r="r" b="b"/>
              <a:pathLst>
                <a:path w="8361045" h="751840">
                  <a:moveTo>
                    <a:pt x="0" y="125349"/>
                  </a:moveTo>
                  <a:lnTo>
                    <a:pt x="6680" y="76581"/>
                  </a:lnTo>
                  <a:lnTo>
                    <a:pt x="24917" y="36703"/>
                  </a:lnTo>
                  <a:lnTo>
                    <a:pt x="51968" y="9906"/>
                  </a:lnTo>
                  <a:lnTo>
                    <a:pt x="85090" y="0"/>
                  </a:lnTo>
                  <a:lnTo>
                    <a:pt x="8275599" y="0"/>
                  </a:lnTo>
                  <a:lnTo>
                    <a:pt x="8308746" y="9906"/>
                  </a:lnTo>
                  <a:lnTo>
                    <a:pt x="8335797" y="36703"/>
                  </a:lnTo>
                  <a:lnTo>
                    <a:pt x="8353958" y="76581"/>
                  </a:lnTo>
                  <a:lnTo>
                    <a:pt x="8360689" y="125349"/>
                  </a:lnTo>
                  <a:lnTo>
                    <a:pt x="8360689" y="626491"/>
                  </a:lnTo>
                  <a:lnTo>
                    <a:pt x="8353958" y="675259"/>
                  </a:lnTo>
                  <a:lnTo>
                    <a:pt x="8335797" y="715137"/>
                  </a:lnTo>
                  <a:lnTo>
                    <a:pt x="8308746" y="741934"/>
                  </a:lnTo>
                  <a:lnTo>
                    <a:pt x="8275599" y="751840"/>
                  </a:lnTo>
                  <a:lnTo>
                    <a:pt x="85090" y="751840"/>
                  </a:lnTo>
                  <a:lnTo>
                    <a:pt x="51968" y="741934"/>
                  </a:lnTo>
                  <a:lnTo>
                    <a:pt x="24917" y="715137"/>
                  </a:lnTo>
                  <a:lnTo>
                    <a:pt x="6680" y="675259"/>
                  </a:lnTo>
                  <a:lnTo>
                    <a:pt x="0" y="626491"/>
                  </a:lnTo>
                  <a:lnTo>
                    <a:pt x="0" y="125349"/>
                  </a:lnTo>
                  <a:close/>
                </a:path>
              </a:pathLst>
            </a:custGeom>
            <a:grpFill/>
            <a:ln w="19812"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0081" y="136497"/>
            <a:ext cx="11099505" cy="1207382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b="1" spc="-5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</a:t>
            </a:r>
            <a:r>
              <a:rPr b="1" spc="-55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b="1" spc="5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МЭО</a:t>
            </a:r>
            <a:endParaRPr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«ВНЕДРЕНИЕ И РЕАЛИЗАЦИЯ </a:t>
            </a:r>
            <a:r>
              <a:rPr lang="ru-RU" b="1" spc="-5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ОБНОВЛЕННЫХ ФГОС НАЧАЛЬНОГО И ОСНОВНОГО ОБЩЕГО ОБРАЗОВАНИЯ </a:t>
            </a:r>
            <a:r>
              <a:rPr lang="ru-RU" spc="-5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ОБЩЕОБРАЗОВАТЕЛЬНЫХ ОРГАНИЗАЦИЯХ, В ТОМ ЧИСЛЕ В УСЛОВИЯХ  ОРГАНИЗАЦИИ ОБРАЗОВАТЕЛЬНОГО ПРОЦЕССА В ЦИФРОВОЙ ОБРАЗОВАТЕЛЬНОЙ СРЕДЕ»</a:t>
            </a:r>
          </a:p>
        </p:txBody>
      </p:sp>
      <p:sp>
        <p:nvSpPr>
          <p:cNvPr id="13" name="object 13"/>
          <p:cNvSpPr/>
          <p:nvPr/>
        </p:nvSpPr>
        <p:spPr>
          <a:xfrm>
            <a:off x="264093" y="1393064"/>
            <a:ext cx="4003887" cy="456056"/>
          </a:xfrm>
          <a:custGeom>
            <a:avLst/>
            <a:gdLst/>
            <a:ahLst/>
            <a:cxnLst/>
            <a:rect l="l" t="t" r="r" b="b"/>
            <a:pathLst>
              <a:path w="3002915" h="629919">
                <a:moveTo>
                  <a:pt x="2897301" y="0"/>
                </a:moveTo>
                <a:lnTo>
                  <a:pt x="105003" y="0"/>
                </a:lnTo>
                <a:lnTo>
                  <a:pt x="64133" y="8249"/>
                </a:lnTo>
                <a:lnTo>
                  <a:pt x="30756" y="30749"/>
                </a:lnTo>
                <a:lnTo>
                  <a:pt x="8252" y="64133"/>
                </a:lnTo>
                <a:lnTo>
                  <a:pt x="0" y="105028"/>
                </a:lnTo>
                <a:lnTo>
                  <a:pt x="0" y="525017"/>
                </a:lnTo>
                <a:lnTo>
                  <a:pt x="8252" y="565840"/>
                </a:lnTo>
                <a:lnTo>
                  <a:pt x="30756" y="599186"/>
                </a:lnTo>
                <a:lnTo>
                  <a:pt x="64133" y="621672"/>
                </a:lnTo>
                <a:lnTo>
                  <a:pt x="105003" y="629920"/>
                </a:lnTo>
                <a:lnTo>
                  <a:pt x="2897301" y="629920"/>
                </a:lnTo>
                <a:lnTo>
                  <a:pt x="2938197" y="621672"/>
                </a:lnTo>
                <a:lnTo>
                  <a:pt x="2971580" y="599186"/>
                </a:lnTo>
                <a:lnTo>
                  <a:pt x="2994081" y="565840"/>
                </a:lnTo>
                <a:lnTo>
                  <a:pt x="3002330" y="525017"/>
                </a:lnTo>
                <a:lnTo>
                  <a:pt x="3002330" y="105028"/>
                </a:lnTo>
                <a:lnTo>
                  <a:pt x="2994081" y="64133"/>
                </a:lnTo>
                <a:lnTo>
                  <a:pt x="2971580" y="30749"/>
                </a:lnTo>
                <a:lnTo>
                  <a:pt x="2938197" y="8249"/>
                </a:lnTo>
                <a:lnTo>
                  <a:pt x="2897301" y="0"/>
                </a:lnTo>
                <a:close/>
              </a:path>
            </a:pathLst>
          </a:custGeom>
          <a:solidFill>
            <a:srgbClr val="D66C40"/>
          </a:solidFill>
        </p:spPr>
        <p:txBody>
          <a:bodyPr wrap="square" lIns="0" tIns="0" rIns="0" bIns="0" rtlCol="0" anchor="ctr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6141" y="1507518"/>
            <a:ext cx="3843188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400" b="1" spc="-5" dirty="0">
                <a:solidFill>
                  <a:srgbClr val="FFFFFF"/>
                </a:solidFill>
                <a:cs typeface="Calibri"/>
              </a:rPr>
              <a:t>ЗАДАЧИ МЭО В РАМКАХ ПРОЕКТА:</a:t>
            </a:r>
            <a:endParaRPr lang="ru-RU" sz="1400" dirty="0"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11334" y="4419601"/>
            <a:ext cx="11065933" cy="10214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Microsoft Sans Serif"/>
              <a:buAutoNum type="arabicPeriod"/>
            </a:pPr>
            <a:endParaRPr sz="175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Microsoft Sans Serif"/>
              <a:buAutoNum type="arabicPeriod"/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Microsoft Sans Serif"/>
              <a:buAutoNum type="arabicPeriod"/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Microsoft Sans Serif"/>
              <a:buAutoNum type="arabicPeriod"/>
            </a:pP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buClr>
                <a:srgbClr val="001F5F"/>
              </a:buClr>
              <a:buFont typeface="Microsoft Sans Serif"/>
              <a:buAutoNum type="arabicPeriod"/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6303" y="198120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100" dirty="0"/>
          </a:p>
        </p:txBody>
      </p:sp>
      <p:sp>
        <p:nvSpPr>
          <p:cNvPr id="29" name="object 11"/>
          <p:cNvSpPr/>
          <p:nvPr/>
        </p:nvSpPr>
        <p:spPr>
          <a:xfrm>
            <a:off x="801215" y="1967469"/>
            <a:ext cx="10801669" cy="429122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r>
              <a:rPr lang="ru-RU" sz="1100" spc="-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Формирование</a:t>
            </a:r>
            <a:r>
              <a:rPr lang="ru-RU" sz="1100" spc="1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управленческих</a:t>
            </a:r>
            <a:r>
              <a:rPr lang="ru-RU" sz="11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</a:t>
            </a:r>
            <a:r>
              <a:rPr lang="ru-RU" sz="1100" spc="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100" spc="-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образовательных</a:t>
            </a:r>
            <a:r>
              <a:rPr lang="ru-RU" sz="1100" spc="-2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организаций</a:t>
            </a:r>
            <a:r>
              <a:rPr lang="ru-RU" sz="1100" spc="-2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субъектов </a:t>
            </a:r>
            <a:r>
              <a:rPr lang="ru-RU" sz="1100" spc="-5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РФ,</a:t>
            </a:r>
            <a:r>
              <a:rPr lang="ru-RU" sz="1100" spc="5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100" spc="-10" dirty="0">
                <a:solidFill>
                  <a:srgbClr val="001F5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способных внедрять обновленные ФГОС основного общего образования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11"/>
          <p:cNvSpPr/>
          <p:nvPr/>
        </p:nvSpPr>
        <p:spPr>
          <a:xfrm>
            <a:off x="814724" y="2514600"/>
            <a:ext cx="10801669" cy="609600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Обучение управленческих команд на курсах повышения квалификации «Организация инновационного образовательного  процесса, в том числе в цифровой образовательной среде, при введении и реализации обновленных ФГОС основного общего образования (2021 г.)».</a:t>
            </a:r>
          </a:p>
        </p:txBody>
      </p:sp>
      <p:sp>
        <p:nvSpPr>
          <p:cNvPr id="32" name="object 11"/>
          <p:cNvSpPr/>
          <p:nvPr/>
        </p:nvSpPr>
        <p:spPr>
          <a:xfrm>
            <a:off x="808148" y="3203098"/>
            <a:ext cx="10794737" cy="476082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Предоставление пакета типовых документов для введения обновлённых ФГОС основного общего образования </a:t>
            </a:r>
            <a:r>
              <a:rPr lang="ru-RU" sz="11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(модельные ОП , рабочие программы по предметам, рабочие программы воспитания и локальные акты)</a:t>
            </a:r>
          </a:p>
        </p:txBody>
      </p:sp>
      <p:sp>
        <p:nvSpPr>
          <p:cNvPr id="34" name="object 11"/>
          <p:cNvSpPr/>
          <p:nvPr/>
        </p:nvSpPr>
        <p:spPr>
          <a:xfrm>
            <a:off x="808147" y="3776284"/>
            <a:ext cx="10853955" cy="455176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Консалтинг управленческих команд по вопросам разработки пакета документов образовательной организации, обеспечивающих введение обновленных ФГОС начального и основного общего образования</a:t>
            </a:r>
          </a:p>
        </p:txBody>
      </p:sp>
      <p:sp>
        <p:nvSpPr>
          <p:cNvPr id="35" name="object 11"/>
          <p:cNvSpPr/>
          <p:nvPr/>
        </p:nvSpPr>
        <p:spPr>
          <a:xfrm>
            <a:off x="808147" y="4343400"/>
            <a:ext cx="10838691" cy="586916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Организационное и методическое сопровождение образовательных организаций по вопросам организации образовательного процесса, в том числе в цифровой образовательной среде МЭО в условиях внедрения обновленных ФГОС начального и основного общего образования</a:t>
            </a:r>
          </a:p>
          <a:p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11"/>
          <p:cNvSpPr/>
          <p:nvPr/>
        </p:nvSpPr>
        <p:spPr>
          <a:xfrm>
            <a:off x="814578" y="5087193"/>
            <a:ext cx="10801669" cy="510525"/>
          </a:xfrm>
          <a:custGeom>
            <a:avLst/>
            <a:gdLst/>
            <a:ahLst/>
            <a:cxnLst/>
            <a:rect l="l" t="t" r="r" b="b"/>
            <a:pathLst>
              <a:path w="8353425" h="267969">
                <a:moveTo>
                  <a:pt x="8308809" y="0"/>
                </a:moveTo>
                <a:lnTo>
                  <a:pt x="44627" y="0"/>
                </a:lnTo>
                <a:lnTo>
                  <a:pt x="27255" y="3500"/>
                </a:lnTo>
                <a:lnTo>
                  <a:pt x="13069" y="13049"/>
                </a:lnTo>
                <a:lnTo>
                  <a:pt x="3506" y="27217"/>
                </a:lnTo>
                <a:lnTo>
                  <a:pt x="0" y="44577"/>
                </a:lnTo>
                <a:lnTo>
                  <a:pt x="0" y="223012"/>
                </a:lnTo>
                <a:lnTo>
                  <a:pt x="3506" y="240444"/>
                </a:lnTo>
                <a:lnTo>
                  <a:pt x="13069" y="254650"/>
                </a:lnTo>
                <a:lnTo>
                  <a:pt x="27255" y="264213"/>
                </a:lnTo>
                <a:lnTo>
                  <a:pt x="44627" y="267716"/>
                </a:lnTo>
                <a:lnTo>
                  <a:pt x="8308809" y="267716"/>
                </a:lnTo>
                <a:lnTo>
                  <a:pt x="8326169" y="264213"/>
                </a:lnTo>
                <a:lnTo>
                  <a:pt x="8340337" y="254650"/>
                </a:lnTo>
                <a:lnTo>
                  <a:pt x="8349886" y="240444"/>
                </a:lnTo>
                <a:lnTo>
                  <a:pt x="8353386" y="223012"/>
                </a:lnTo>
                <a:lnTo>
                  <a:pt x="8353386" y="44577"/>
                </a:lnTo>
                <a:lnTo>
                  <a:pt x="8349886" y="27217"/>
                </a:lnTo>
                <a:lnTo>
                  <a:pt x="8340337" y="13049"/>
                </a:lnTo>
                <a:lnTo>
                  <a:pt x="8326169" y="3500"/>
                </a:lnTo>
                <a:lnTo>
                  <a:pt x="8308809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wrap="square" lIns="72000" tIns="72000" rIns="72000" bIns="72000" rtlCol="0"/>
          <a:lstStyle/>
          <a:p>
            <a:pPr algn="just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Проведение аудита документов образовательных организаций по введению обновленных ФГОС начального и основного общего образования (ООП и локальные акты) и  разработка предложений по оптимизации управленческой деятельности образовательной организации</a:t>
            </a:r>
          </a:p>
          <a:p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488539" y="1849121"/>
            <a:ext cx="1935" cy="35519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90473" y="2185739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88539" y="2819400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88539" y="3412142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488539" y="3979137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88539" y="4563057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78729" y="5399111"/>
            <a:ext cx="3196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339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387921" y="127221"/>
            <a:ext cx="11520146" cy="954157"/>
          </a:xfrm>
          <a:custGeom>
            <a:avLst/>
            <a:gdLst/>
            <a:ahLst/>
            <a:cxnLst/>
            <a:rect l="l" t="t" r="r" b="b"/>
            <a:pathLst>
              <a:path w="8067040" h="403225">
                <a:moveTo>
                  <a:pt x="7999857" y="0"/>
                </a:moveTo>
                <a:lnTo>
                  <a:pt x="67157" y="0"/>
                </a:lnTo>
                <a:lnTo>
                  <a:pt x="41019" y="5282"/>
                </a:lnTo>
                <a:lnTo>
                  <a:pt x="19672" y="19684"/>
                </a:lnTo>
                <a:lnTo>
                  <a:pt x="5278" y="41040"/>
                </a:lnTo>
                <a:lnTo>
                  <a:pt x="0" y="67182"/>
                </a:lnTo>
                <a:lnTo>
                  <a:pt x="0" y="335788"/>
                </a:lnTo>
                <a:lnTo>
                  <a:pt x="5278" y="361930"/>
                </a:lnTo>
                <a:lnTo>
                  <a:pt x="19672" y="383286"/>
                </a:lnTo>
                <a:lnTo>
                  <a:pt x="41019" y="397688"/>
                </a:lnTo>
                <a:lnTo>
                  <a:pt x="67157" y="402971"/>
                </a:lnTo>
                <a:lnTo>
                  <a:pt x="7999857" y="402971"/>
                </a:lnTo>
                <a:lnTo>
                  <a:pt x="8025999" y="397688"/>
                </a:lnTo>
                <a:lnTo>
                  <a:pt x="8047355" y="383286"/>
                </a:lnTo>
                <a:lnTo>
                  <a:pt x="8061757" y="361930"/>
                </a:lnTo>
                <a:lnTo>
                  <a:pt x="8067040" y="335788"/>
                </a:lnTo>
                <a:lnTo>
                  <a:pt x="8067040" y="67182"/>
                </a:lnTo>
                <a:lnTo>
                  <a:pt x="8061757" y="41040"/>
                </a:lnTo>
                <a:lnTo>
                  <a:pt x="8047355" y="19685"/>
                </a:lnTo>
                <a:lnTo>
                  <a:pt x="8025999" y="5282"/>
                </a:lnTo>
                <a:lnTo>
                  <a:pt x="7999857" y="0"/>
                </a:lnTo>
                <a:close/>
              </a:path>
            </a:pathLst>
          </a:cu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ru-RU" sz="2000" b="1" kern="0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 МЭО</a:t>
            </a:r>
          </a:p>
          <a:p>
            <a:pPr algn="ctr"/>
            <a:r>
              <a:rPr lang="ru-R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«СОПРОВОЖДЕНИЕ ШКОЛ ПО ФОРМИРОВАНИЮ ФУНКЦИОНАЛЬНОЙ ГРАМОТНОСТИ, В ТОМ ЧИСЛЕ ПОПАВШИХ В ВЫБОРКУ ИССЛЕДОВАНИЯ 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PISA-2022</a:t>
            </a:r>
            <a:r>
              <a:rPr lang="ru-R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</a:p>
          <a:p>
            <a:pPr algn="ctr"/>
            <a:r>
              <a:rPr lang="ru-R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(входит в </a:t>
            </a:r>
            <a:r>
              <a:rPr lang="ru-RU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самообследование</a:t>
            </a:r>
            <a:r>
              <a:rPr lang="ru-R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образовательных организаций)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0632" y="1318584"/>
            <a:ext cx="11683788" cy="2800191"/>
            <a:chOff x="330632" y="921019"/>
            <a:chExt cx="11683788" cy="2800191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F683E1E5-414D-774A-96C7-8613C96E7C93}"/>
                </a:ext>
              </a:extLst>
            </p:cNvPr>
            <p:cNvSpPr/>
            <p:nvPr/>
          </p:nvSpPr>
          <p:spPr>
            <a:xfrm>
              <a:off x="330632" y="1803582"/>
              <a:ext cx="3109992" cy="728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Основные мероприятия проекта 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A2D98FA0-5D9F-8F4C-9E15-4355389BB6A2}"/>
                </a:ext>
              </a:extLst>
            </p:cNvPr>
            <p:cNvSpPr/>
            <p:nvPr/>
          </p:nvSpPr>
          <p:spPr>
            <a:xfrm>
              <a:off x="3833245" y="921019"/>
              <a:ext cx="8181175" cy="28001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Диагностика (входная, промежуточная, итоговая) и мониторинг сформированности ФГ;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Разбор реальных заданий </a:t>
              </a:r>
              <a:r>
                <a:rPr lang="en-US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PISA </a:t>
              </a: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из зарубежных источников и приемы формирования ФГ ЦОС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Внесение дополнений и изменений в учебный план с корректировкой расписаний учебных занятий 8-10 классов с целью введения уроков по подготовке к PISA 2-3 раза в неделю;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Методическая работа с учителями по организации урока с элементами подготовки к исследованию PISA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Методическая работа с учителями по организации </a:t>
              </a:r>
              <a:r>
                <a:rPr lang="ru-RU" sz="16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межвозрастных</a:t>
              </a: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и </a:t>
              </a:r>
              <a:r>
                <a:rPr lang="ru-RU" sz="1600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межпредметных</a:t>
              </a:r>
              <a:r>
                <a:rPr lang="ru-RU" sz="160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занятий по разным видам грамотности в рамках подготовки учащихся к PISA</a:t>
              </a:r>
            </a:p>
          </p:txBody>
        </p:sp>
        <p:sp>
          <p:nvSpPr>
            <p:cNvPr id="42" name="Стрелка вправо 41">
              <a:extLst>
                <a:ext uri="{FF2B5EF4-FFF2-40B4-BE49-F238E27FC236}">
                  <a16:creationId xmlns:a16="http://schemas.microsoft.com/office/drawing/2014/main" id="{B83BB92D-4C47-FC48-B85D-17713FFAA0D5}"/>
                </a:ext>
              </a:extLst>
            </p:cNvPr>
            <p:cNvSpPr/>
            <p:nvPr/>
          </p:nvSpPr>
          <p:spPr>
            <a:xfrm>
              <a:off x="3466453" y="2122073"/>
              <a:ext cx="366792" cy="45719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53094" y="4364556"/>
            <a:ext cx="11761326" cy="870754"/>
            <a:chOff x="356461" y="2384682"/>
            <a:chExt cx="11479077" cy="870754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F260B16-A761-2B47-A0C1-A5ED82B5C162}"/>
                </a:ext>
              </a:extLst>
            </p:cNvPr>
            <p:cNvSpPr/>
            <p:nvPr/>
          </p:nvSpPr>
          <p:spPr>
            <a:xfrm>
              <a:off x="356461" y="2474035"/>
              <a:ext cx="3084163" cy="72842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 итоге школы получат 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81A66CB7-D86A-7D43-A887-64196C774276}"/>
                </a:ext>
              </a:extLst>
            </p:cNvPr>
            <p:cNvSpPr/>
            <p:nvPr/>
          </p:nvSpPr>
          <p:spPr>
            <a:xfrm>
              <a:off x="3807416" y="2384682"/>
              <a:ext cx="8028122" cy="8707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Кейсы (сценарии) уроков, формирующие ФГ, в соответствии с тематическим планированием 3-4 четверти </a:t>
              </a:r>
            </a:p>
          </p:txBody>
        </p:sp>
        <p:sp>
          <p:nvSpPr>
            <p:cNvPr id="44" name="Стрелка вправо 43">
              <a:extLst>
                <a:ext uri="{FF2B5EF4-FFF2-40B4-BE49-F238E27FC236}">
                  <a16:creationId xmlns:a16="http://schemas.microsoft.com/office/drawing/2014/main" id="{E8E0A757-E800-A343-8D06-AE02C1ECDA29}"/>
                </a:ext>
              </a:extLst>
            </p:cNvPr>
            <p:cNvSpPr/>
            <p:nvPr/>
          </p:nvSpPr>
          <p:spPr>
            <a:xfrm>
              <a:off x="3466454" y="2803241"/>
              <a:ext cx="366792" cy="45719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205994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373" y="135213"/>
            <a:ext cx="10885336" cy="66007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</a:rPr>
              <a:t>МОБИЛЬНОЕ ЭЛЕКТРОННОЕ ОБРАЗОВАНИЕ – ИНСТРУМЕНТ ЭФФЕКТИВНОГО УПРАВЛЕНИЯ ОБРАЗОВАТЕЛЬНОЙ ДЕЯТЕЛЬНОСТЬЮ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2656826"/>
              </p:ext>
            </p:extLst>
          </p:nvPr>
        </p:nvGraphicFramePr>
        <p:xfrm>
          <a:off x="1057525" y="876524"/>
          <a:ext cx="10400305" cy="550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1176" y="1065476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3225" y="1700340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079" y="2291302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079" y="2951260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080" y="3704068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81" y="4348126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81" y="4915232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080" y="5575191"/>
            <a:ext cx="429371" cy="830997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ru-RU" sz="4800" b="1" dirty="0">
                <a:solidFill>
                  <a:srgbClr val="00B050"/>
                </a:solidFill>
                <a:sym typeface="Wingdings"/>
              </a:rPr>
              <a:t>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1178" y="90616"/>
            <a:ext cx="7751806" cy="82196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+mn-lt"/>
              </a:rPr>
              <a:t>Чем мы можем быть </a:t>
            </a:r>
            <a:r>
              <a:rPr lang="ru-RU" sz="2000" b="1" dirty="0">
                <a:solidFill>
                  <a:srgbClr val="0070C0"/>
                </a:solidFill>
                <a:latin typeface="+mn-lt"/>
              </a:rPr>
              <a:t>полезны</a:t>
            </a:r>
            <a:r>
              <a:rPr lang="ru-RU" sz="2000" dirty="0">
                <a:solidFill>
                  <a:srgbClr val="0070C0"/>
                </a:solidFill>
                <a:latin typeface="+mn-lt"/>
              </a:rPr>
              <a:t> для образовательных организаций?</a:t>
            </a:r>
            <a:endParaRPr lang="ru-RU" sz="20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145059" y="972752"/>
            <a:ext cx="9588844" cy="493236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решение организационных и технологических вопросов подключения школ к МЭО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сопровождение школьных команд по вопросу организации образовательного процесса с использованием контента МЭО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формальное и неформальное повышение квалификации педагогических и руководящих работников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или участие в различных школьных мероприятиях (родительские собрания, педагогические совещания, образовательные выставки и другие)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развёртывание инновационной деятельности по направлению «Цифровая трансформация образовательной организации»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организация сетевых проектов по внедрению обновлённых ФГОС, формированию функциональной грамотности, сопровождению ШНОР и др.</a:t>
            </a:r>
          </a:p>
          <a:p>
            <a:pPr algn="just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акций МЭО («Лето с МЭО», «Конкурс патриотических стихов», «Подготовка к ЕГЭ и ОГЭ» и многие другие)</a:t>
            </a:r>
            <a:r>
              <a:rPr lang="ru-RU" sz="1800" dirty="0"/>
              <a:t> </a:t>
            </a:r>
          </a:p>
          <a:p>
            <a:pPr marL="0" indent="0" algn="ctr">
              <a:buNone/>
            </a:pPr>
            <a:r>
              <a:rPr lang="ru-RU" sz="1800" dirty="0"/>
              <a:t>Ассоциация МЭО: </a:t>
            </a:r>
            <a:r>
              <a:rPr lang="en-US" sz="1800" dirty="0">
                <a:hlinkClick r:id="rId2"/>
              </a:rPr>
              <a:t>https://t.me/mob_edu</a:t>
            </a:r>
            <a:endParaRPr lang="ru-RU" sz="1800" dirty="0"/>
          </a:p>
          <a:p>
            <a:pPr algn="just"/>
            <a:r>
              <a:rPr lang="ru-RU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создание условий для планомерного достижения всех показателей!!!</a:t>
            </a:r>
          </a:p>
          <a:p>
            <a:pPr algn="just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467" y="0"/>
            <a:ext cx="12200467" cy="5247861"/>
            <a:chOff x="-6350" y="0"/>
            <a:chExt cx="9150350" cy="5523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3756"/>
              <a:ext cx="9143999" cy="5189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4404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627" y="24383"/>
              <a:ext cx="1728216" cy="37338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43709" y="3303272"/>
            <a:ext cx="6706447" cy="513715"/>
          </a:xfrm>
          <a:prstGeom prst="rect">
            <a:avLst/>
          </a:prstGeom>
        </p:spPr>
        <p:txBody>
          <a:bodyPr vert="horz" wrap="square" lIns="0" tIns="13334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sz="3200" b="1" dirty="0">
                <a:solidFill>
                  <a:srgbClr val="001F5F"/>
                </a:solidFill>
                <a:latin typeface="Calibri" panose="020F0502020204030204" pitchFamily="34" charset="0"/>
                <a:cs typeface="Times New Roman"/>
              </a:rPr>
              <a:t>СПАСИБО</a:t>
            </a:r>
            <a:r>
              <a:rPr sz="3200" b="1" spc="-25" dirty="0">
                <a:solidFill>
                  <a:srgbClr val="001F5F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 panose="020F0502020204030204" pitchFamily="34" charset="0"/>
                <a:cs typeface="Times New Roman"/>
              </a:rPr>
              <a:t>ЗА</a:t>
            </a:r>
            <a:r>
              <a:rPr sz="3200" b="1" spc="-25" dirty="0">
                <a:solidFill>
                  <a:srgbClr val="001F5F"/>
                </a:solidFill>
                <a:latin typeface="Calibri" panose="020F0502020204030204" pitchFamily="34" charset="0"/>
                <a:cs typeface="Times New Roman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 panose="020F0502020204030204" pitchFamily="34" charset="0"/>
                <a:cs typeface="Times New Roman"/>
              </a:rPr>
              <a:t>ВНИМАНИЕ</a:t>
            </a:r>
            <a:endParaRPr sz="3200" b="1" dirty="0">
              <a:latin typeface="Calibri" panose="020F0502020204030204" pitchFamily="34" charset="0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502" y="5396733"/>
            <a:ext cx="438403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900" b="1" u="heavy" spc="45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МЕЖРЕГИОНАЛЬНЫЙ МЕТОДИЧЕСКИЙ ЦЕНТР МЭО</a:t>
            </a:r>
            <a:r>
              <a:rPr sz="900" b="1" u="heavy" spc="51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5"/>
              </a:rPr>
              <a:t>: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ts val="1431"/>
              </a:lnSpc>
            </a:pPr>
            <a:r>
              <a:rPr lang="ru-RU" sz="900" spc="51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Тюрина Елена Александровна</a:t>
            </a:r>
          </a:p>
          <a:p>
            <a:pPr marL="12700">
              <a:lnSpc>
                <a:spcPts val="1431"/>
              </a:lnSpc>
            </a:pPr>
            <a:r>
              <a:rPr lang="en-US" sz="900" u="sng" spc="51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e.tyurina</a:t>
            </a:r>
            <a:r>
              <a:rPr sz="900" u="sng" spc="51" dirty="0">
                <a:solidFill>
                  <a:srgbClr val="124652"/>
                </a:solidFill>
                <a:uFill>
                  <a:solidFill>
                    <a:srgbClr val="124652"/>
                  </a:solidFill>
                </a:uFill>
                <a:latin typeface="Tahoma"/>
                <a:cs typeface="Tahoma"/>
                <a:hlinkClick r:id="rId6"/>
              </a:rPr>
              <a:t>@mob-edu.ru</a:t>
            </a:r>
            <a:endParaRPr sz="900" dirty="0">
              <a:latin typeface="Tahoma"/>
              <a:cs typeface="Tahoma"/>
            </a:endParaRPr>
          </a:p>
          <a:p>
            <a:pPr marL="12700">
              <a:lnSpc>
                <a:spcPts val="1431"/>
              </a:lnSpc>
            </a:pPr>
            <a:r>
              <a:rPr sz="900" spc="-80" dirty="0">
                <a:solidFill>
                  <a:srgbClr val="2B3977"/>
                </a:solidFill>
                <a:latin typeface="Tahoma"/>
                <a:cs typeface="Tahoma"/>
              </a:rPr>
              <a:t>Т</a:t>
            </a:r>
            <a:r>
              <a:rPr sz="900" spc="-71" dirty="0">
                <a:solidFill>
                  <a:srgbClr val="2B3977"/>
                </a:solidFill>
                <a:latin typeface="Tahoma"/>
                <a:cs typeface="Tahoma"/>
              </a:rPr>
              <a:t>ел</a:t>
            </a:r>
            <a:r>
              <a:rPr sz="900" spc="-80" dirty="0">
                <a:solidFill>
                  <a:srgbClr val="2B3977"/>
                </a:solidFill>
                <a:latin typeface="Tahoma"/>
                <a:cs typeface="Tahoma"/>
              </a:rPr>
              <a:t>.</a:t>
            </a:r>
            <a:r>
              <a:rPr sz="900" dirty="0">
                <a:solidFill>
                  <a:srgbClr val="2B3977"/>
                </a:solidFill>
                <a:latin typeface="Tahoma"/>
                <a:cs typeface="Tahoma"/>
              </a:rPr>
              <a:t>:</a:t>
            </a:r>
            <a:r>
              <a:rPr sz="900" spc="-131" dirty="0">
                <a:solidFill>
                  <a:srgbClr val="2B3977"/>
                </a:solidFill>
                <a:latin typeface="Tahoma"/>
                <a:cs typeface="Tahoma"/>
              </a:rPr>
              <a:t> </a:t>
            </a:r>
            <a:r>
              <a:rPr sz="900" spc="-71" dirty="0">
                <a:solidFill>
                  <a:srgbClr val="2B3977"/>
                </a:solidFill>
                <a:latin typeface="Tahoma"/>
                <a:cs typeface="Tahoma"/>
              </a:rPr>
              <a:t>+</a:t>
            </a:r>
            <a:r>
              <a:rPr sz="900" dirty="0">
                <a:solidFill>
                  <a:srgbClr val="2B3977"/>
                </a:solidFill>
                <a:latin typeface="Tahoma"/>
                <a:cs typeface="Tahoma"/>
              </a:rPr>
              <a:t>7</a:t>
            </a:r>
            <a:r>
              <a:rPr lang="ru-RU" sz="900" dirty="0">
                <a:solidFill>
                  <a:srgbClr val="2B3977"/>
                </a:solidFill>
                <a:latin typeface="Tahoma"/>
                <a:cs typeface="Tahoma"/>
              </a:rPr>
              <a:t>-919-400-63-59</a:t>
            </a:r>
            <a:endParaRPr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438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7000"/>
            <a:ext cx="121920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9223" y="128008"/>
            <a:ext cx="11174307" cy="772160"/>
            <a:chOff x="738479" y="152400"/>
            <a:chExt cx="8380730" cy="772160"/>
          </a:xfrm>
          <a:noFill/>
        </p:grpSpPr>
        <p:sp>
          <p:nvSpPr>
            <p:cNvPr id="3" name="object 3"/>
            <p:cNvSpPr/>
            <p:nvPr/>
          </p:nvSpPr>
          <p:spPr>
            <a:xfrm>
              <a:off x="748385" y="152400"/>
              <a:ext cx="8361045" cy="762000"/>
            </a:xfrm>
            <a:custGeom>
              <a:avLst/>
              <a:gdLst/>
              <a:ahLst/>
              <a:cxnLst/>
              <a:rect l="l" t="t" r="r" b="b"/>
              <a:pathLst>
                <a:path w="8361045" h="762000">
                  <a:moveTo>
                    <a:pt x="8275599" y="0"/>
                  </a:moveTo>
                  <a:lnTo>
                    <a:pt x="85090" y="0"/>
                  </a:lnTo>
                  <a:lnTo>
                    <a:pt x="51968" y="10032"/>
                  </a:lnTo>
                  <a:lnTo>
                    <a:pt x="24917" y="37210"/>
                  </a:lnTo>
                  <a:lnTo>
                    <a:pt x="6680" y="7759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6680" y="684402"/>
                  </a:lnTo>
                  <a:lnTo>
                    <a:pt x="24917" y="724788"/>
                  </a:lnTo>
                  <a:lnTo>
                    <a:pt x="51968" y="751966"/>
                  </a:lnTo>
                  <a:lnTo>
                    <a:pt x="85090" y="762000"/>
                  </a:lnTo>
                  <a:lnTo>
                    <a:pt x="8275599" y="762000"/>
                  </a:lnTo>
                  <a:lnTo>
                    <a:pt x="8308746" y="751966"/>
                  </a:lnTo>
                  <a:lnTo>
                    <a:pt x="8335797" y="724788"/>
                  </a:lnTo>
                  <a:lnTo>
                    <a:pt x="8353958" y="684402"/>
                  </a:lnTo>
                  <a:lnTo>
                    <a:pt x="8360689" y="635000"/>
                  </a:lnTo>
                  <a:lnTo>
                    <a:pt x="8360689" y="127000"/>
                  </a:lnTo>
                  <a:lnTo>
                    <a:pt x="8353958" y="77597"/>
                  </a:lnTo>
                  <a:lnTo>
                    <a:pt x="8335797" y="37210"/>
                  </a:lnTo>
                  <a:lnTo>
                    <a:pt x="8308746" y="10032"/>
                  </a:lnTo>
                  <a:lnTo>
                    <a:pt x="82755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48385" y="162560"/>
              <a:ext cx="8361045" cy="751840"/>
            </a:xfrm>
            <a:custGeom>
              <a:avLst/>
              <a:gdLst/>
              <a:ahLst/>
              <a:cxnLst/>
              <a:rect l="l" t="t" r="r" b="b"/>
              <a:pathLst>
                <a:path w="8361045" h="751840">
                  <a:moveTo>
                    <a:pt x="0" y="125349"/>
                  </a:moveTo>
                  <a:lnTo>
                    <a:pt x="6680" y="76581"/>
                  </a:lnTo>
                  <a:lnTo>
                    <a:pt x="24917" y="36703"/>
                  </a:lnTo>
                  <a:lnTo>
                    <a:pt x="51968" y="9906"/>
                  </a:lnTo>
                  <a:lnTo>
                    <a:pt x="85090" y="0"/>
                  </a:lnTo>
                  <a:lnTo>
                    <a:pt x="8275599" y="0"/>
                  </a:lnTo>
                  <a:lnTo>
                    <a:pt x="8308746" y="9906"/>
                  </a:lnTo>
                  <a:lnTo>
                    <a:pt x="8335797" y="36703"/>
                  </a:lnTo>
                  <a:lnTo>
                    <a:pt x="8353958" y="76581"/>
                  </a:lnTo>
                  <a:lnTo>
                    <a:pt x="8360689" y="125349"/>
                  </a:lnTo>
                  <a:lnTo>
                    <a:pt x="8360689" y="626491"/>
                  </a:lnTo>
                  <a:lnTo>
                    <a:pt x="8353958" y="675259"/>
                  </a:lnTo>
                  <a:lnTo>
                    <a:pt x="8335797" y="715137"/>
                  </a:lnTo>
                  <a:lnTo>
                    <a:pt x="8308746" y="741934"/>
                  </a:lnTo>
                  <a:lnTo>
                    <a:pt x="8275599" y="751840"/>
                  </a:lnTo>
                  <a:lnTo>
                    <a:pt x="85090" y="751840"/>
                  </a:lnTo>
                  <a:lnTo>
                    <a:pt x="51968" y="741934"/>
                  </a:lnTo>
                  <a:lnTo>
                    <a:pt x="24917" y="715137"/>
                  </a:lnTo>
                  <a:lnTo>
                    <a:pt x="6680" y="675259"/>
                  </a:lnTo>
                  <a:lnTo>
                    <a:pt x="0" y="626491"/>
                  </a:lnTo>
                  <a:lnTo>
                    <a:pt x="0" y="125349"/>
                  </a:lnTo>
                  <a:close/>
                </a:path>
              </a:pathLst>
            </a:custGeom>
            <a:grpFill/>
            <a:ln w="19812">
              <a:noFill/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10081" y="136497"/>
            <a:ext cx="11099505" cy="76367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5"/>
              </a:spcBef>
            </a:pPr>
            <a:r>
              <a:rPr lang="ru-RU" sz="2400" spc="-5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ДОЛЖНА СДЕЛАТЬ ОБРАЗОВАТЕЛЬНАЯ ОРГАНИЗАЦИЯ, ЧТОБЫ ПОЛУЧИТЬ БЕСПЛАТНЫЙ ДОСТУП К ЦОК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455" y="1004920"/>
            <a:ext cx="11189584" cy="119181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Зарегистрировать педагогов и обучающихся  в проекте «Цифровой образовательный контент» 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educont.ru</a:t>
            </a: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рамках федерального проекта «Кадры для цифровой экономики»</a:t>
            </a:r>
          </a:p>
          <a:p>
            <a:pPr marL="457200" indent="-457200" algn="just">
              <a:buAutoNum type="arabicPeriod"/>
            </a:pP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Обеспечить посещаемость/использование обучающимися интернет-уроков в каждом онлайн-курсе не менее  3-х раз в месяц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9511" y="3226708"/>
            <a:ext cx="1656754" cy="71508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Порядок действий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5666762" y="3348206"/>
            <a:ext cx="358559" cy="321722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5BD4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797714" y="2280961"/>
            <a:ext cx="6418384" cy="1042756"/>
          </a:xfrm>
          <a:prstGeom prst="roundRect">
            <a:avLst>
              <a:gd name="adj" fmla="val 20019"/>
            </a:avLst>
          </a:prstGeom>
          <a:solidFill>
            <a:srgbClr val="89E0FF"/>
          </a:solidFill>
          <a:ln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indent="271463" algn="ctr">
              <a:spcBef>
                <a:spcPct val="0"/>
              </a:spcBef>
              <a:buClr>
                <a:srgbClr val="00B0F0"/>
              </a:buClr>
            </a:pP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Директор образовательной организации</a:t>
            </a:r>
          </a:p>
          <a:p>
            <a:pPr marL="342900" indent="-342900" algn="just">
              <a:spcBef>
                <a:spcPct val="0"/>
              </a:spcBef>
              <a:buClr>
                <a:srgbClr val="00B0F0"/>
              </a:buClr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Подтверждает личный кабинет ОО на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educont.ru</a:t>
            </a:r>
          </a:p>
          <a:p>
            <a:pPr marL="342900" indent="-342900" algn="just">
              <a:spcBef>
                <a:spcPct val="0"/>
              </a:spcBef>
              <a:buClr>
                <a:srgbClr val="00B0F0"/>
              </a:buClr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Подтверждает свои данные</a:t>
            </a:r>
          </a:p>
          <a:p>
            <a:pPr marL="342900" indent="-342900" algn="just">
              <a:spcBef>
                <a:spcPct val="0"/>
              </a:spcBef>
              <a:buClr>
                <a:srgbClr val="00B0F0"/>
              </a:buClr>
              <a:buAutoNum type="arabicPeriod"/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Подтверждает педагогов и обучающихся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73184" y="3765398"/>
            <a:ext cx="6418384" cy="913904"/>
          </a:xfrm>
          <a:prstGeom prst="roundRect">
            <a:avLst>
              <a:gd name="adj" fmla="val 20019"/>
            </a:avLst>
          </a:prstGeom>
          <a:solidFill>
            <a:srgbClr val="89E0FF"/>
          </a:solidFill>
          <a:ln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indent="271463" algn="ctr">
              <a:spcBef>
                <a:spcPct val="0"/>
              </a:spcBef>
              <a:buClr>
                <a:srgbClr val="00B0F0"/>
              </a:buClr>
            </a:pP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Педагог</a:t>
            </a:r>
          </a:p>
          <a:p>
            <a:pPr indent="271463">
              <a:spcBef>
                <a:spcPct val="0"/>
              </a:spcBef>
              <a:buClr>
                <a:srgbClr val="00B0F0"/>
              </a:buClr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Регистрируется на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educont.ru</a:t>
            </a:r>
            <a:endParaRPr lang="ru-RU" sz="17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71463">
              <a:spcBef>
                <a:spcPct val="0"/>
              </a:spcBef>
              <a:buClr>
                <a:srgbClr val="00B0F0"/>
              </a:buClr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Подтверждает обучающегося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73184" y="5100640"/>
            <a:ext cx="6418384" cy="1268290"/>
          </a:xfrm>
          <a:prstGeom prst="roundRect">
            <a:avLst>
              <a:gd name="adj" fmla="val 20019"/>
            </a:avLst>
          </a:prstGeom>
          <a:solidFill>
            <a:srgbClr val="89E0FF"/>
          </a:solidFill>
          <a:ln>
            <a:solidFill>
              <a:srgbClr val="37C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indent="271463" algn="ctr">
              <a:spcBef>
                <a:spcPct val="0"/>
              </a:spcBef>
              <a:buClr>
                <a:srgbClr val="00B0F0"/>
              </a:buClr>
            </a:pPr>
            <a:r>
              <a:rPr lang="ru-RU" sz="17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Родители и обучающиеся </a:t>
            </a:r>
          </a:p>
          <a:p>
            <a:pPr indent="271463">
              <a:spcBef>
                <a:spcPct val="0"/>
              </a:spcBef>
              <a:buClr>
                <a:srgbClr val="00B0F0"/>
              </a:buClr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</a:t>
            </a:r>
            <a:r>
              <a:rPr lang="ru-RU" sz="1700" i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Регистрируются на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educont.ru</a:t>
            </a:r>
            <a:endParaRPr lang="ru-RU" sz="17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271463">
              <a:spcBef>
                <a:spcPct val="0"/>
              </a:spcBef>
              <a:buClr>
                <a:srgbClr val="00B0F0"/>
              </a:buClr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Ожидают подтверждение</a:t>
            </a:r>
          </a:p>
          <a:p>
            <a:pPr indent="271463">
              <a:spcBef>
                <a:spcPct val="0"/>
              </a:spcBef>
              <a:buClr>
                <a:srgbClr val="00B0F0"/>
              </a:buClr>
            </a:pPr>
            <a:r>
              <a:rPr lang="ru-RU" sz="17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Получают бесплатный доступ к контенту  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668782" y="2789070"/>
            <a:ext cx="2240799" cy="2043113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Доступ к контенту обучающимся будет открыт, только после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подтверждения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5669848" y="4731704"/>
            <a:ext cx="358559" cy="321722"/>
          </a:xfrm>
          <a:prstGeom prst="rightArrow">
            <a:avLst>
              <a:gd name="adj1" fmla="val 50001"/>
              <a:gd name="adj2" fmla="val 50000"/>
            </a:avLst>
          </a:prstGeom>
          <a:solidFill>
            <a:srgbClr val="5BD4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25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6"/>
          <p:cNvSpPr/>
          <p:nvPr/>
        </p:nvSpPr>
        <p:spPr>
          <a:xfrm>
            <a:off x="370054" y="2001328"/>
            <a:ext cx="3536830" cy="3735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697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408098" y="2001328"/>
            <a:ext cx="3536830" cy="3735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5697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8289985" y="2001328"/>
            <a:ext cx="3855922" cy="3735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00" name="Google Shape;200;p6"/>
          <p:cNvGrpSpPr/>
          <p:nvPr/>
        </p:nvGrpSpPr>
        <p:grpSpPr>
          <a:xfrm>
            <a:off x="997847" y="152400"/>
            <a:ext cx="11148060" cy="762000"/>
            <a:chOff x="748385" y="152400"/>
            <a:chExt cx="8361045" cy="762000"/>
          </a:xfrm>
        </p:grpSpPr>
        <p:sp>
          <p:nvSpPr>
            <p:cNvPr id="201" name="Google Shape;201;p6"/>
            <p:cNvSpPr/>
            <p:nvPr/>
          </p:nvSpPr>
          <p:spPr>
            <a:xfrm>
              <a:off x="748385" y="152400"/>
              <a:ext cx="8361045" cy="762000"/>
            </a:xfrm>
            <a:custGeom>
              <a:avLst/>
              <a:gdLst/>
              <a:ahLst/>
              <a:cxnLst/>
              <a:rect l="l" t="t" r="r" b="b"/>
              <a:pathLst>
                <a:path w="8361045" h="762000" extrusionOk="0">
                  <a:moveTo>
                    <a:pt x="8275599" y="0"/>
                  </a:moveTo>
                  <a:lnTo>
                    <a:pt x="85090" y="0"/>
                  </a:lnTo>
                  <a:lnTo>
                    <a:pt x="51968" y="10032"/>
                  </a:lnTo>
                  <a:lnTo>
                    <a:pt x="24917" y="37210"/>
                  </a:lnTo>
                  <a:lnTo>
                    <a:pt x="6680" y="77597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6680" y="684402"/>
                  </a:lnTo>
                  <a:lnTo>
                    <a:pt x="24917" y="724788"/>
                  </a:lnTo>
                  <a:lnTo>
                    <a:pt x="51968" y="751966"/>
                  </a:lnTo>
                  <a:lnTo>
                    <a:pt x="85090" y="762000"/>
                  </a:lnTo>
                  <a:lnTo>
                    <a:pt x="8275599" y="762000"/>
                  </a:lnTo>
                  <a:lnTo>
                    <a:pt x="8308746" y="751966"/>
                  </a:lnTo>
                  <a:lnTo>
                    <a:pt x="8335797" y="724788"/>
                  </a:lnTo>
                  <a:lnTo>
                    <a:pt x="8353958" y="684402"/>
                  </a:lnTo>
                  <a:lnTo>
                    <a:pt x="8360689" y="635000"/>
                  </a:lnTo>
                  <a:lnTo>
                    <a:pt x="8360689" y="127000"/>
                  </a:lnTo>
                  <a:lnTo>
                    <a:pt x="8353958" y="77597"/>
                  </a:lnTo>
                  <a:lnTo>
                    <a:pt x="8335797" y="37210"/>
                  </a:lnTo>
                  <a:lnTo>
                    <a:pt x="8308746" y="10032"/>
                  </a:lnTo>
                  <a:lnTo>
                    <a:pt x="8275599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748385" y="162560"/>
              <a:ext cx="8361045" cy="751840"/>
            </a:xfrm>
            <a:custGeom>
              <a:avLst/>
              <a:gdLst/>
              <a:ahLst/>
              <a:cxnLst/>
              <a:rect l="l" t="t" r="r" b="b"/>
              <a:pathLst>
                <a:path w="8361045" h="751840" extrusionOk="0">
                  <a:moveTo>
                    <a:pt x="0" y="125349"/>
                  </a:moveTo>
                  <a:lnTo>
                    <a:pt x="6680" y="76581"/>
                  </a:lnTo>
                  <a:lnTo>
                    <a:pt x="24917" y="36703"/>
                  </a:lnTo>
                  <a:lnTo>
                    <a:pt x="51968" y="9906"/>
                  </a:lnTo>
                  <a:lnTo>
                    <a:pt x="85090" y="0"/>
                  </a:lnTo>
                  <a:lnTo>
                    <a:pt x="8275599" y="0"/>
                  </a:lnTo>
                  <a:lnTo>
                    <a:pt x="8308746" y="9906"/>
                  </a:lnTo>
                  <a:lnTo>
                    <a:pt x="8335797" y="36703"/>
                  </a:lnTo>
                  <a:lnTo>
                    <a:pt x="8353958" y="76581"/>
                  </a:lnTo>
                  <a:lnTo>
                    <a:pt x="8360689" y="125349"/>
                  </a:lnTo>
                  <a:lnTo>
                    <a:pt x="8360689" y="626491"/>
                  </a:lnTo>
                  <a:lnTo>
                    <a:pt x="8353958" y="675259"/>
                  </a:lnTo>
                  <a:lnTo>
                    <a:pt x="8335797" y="715137"/>
                  </a:lnTo>
                  <a:lnTo>
                    <a:pt x="8308746" y="741934"/>
                  </a:lnTo>
                  <a:lnTo>
                    <a:pt x="8275599" y="751840"/>
                  </a:lnTo>
                  <a:lnTo>
                    <a:pt x="85090" y="751840"/>
                  </a:lnTo>
                  <a:lnTo>
                    <a:pt x="51968" y="741934"/>
                  </a:lnTo>
                  <a:lnTo>
                    <a:pt x="24917" y="715137"/>
                  </a:lnTo>
                  <a:lnTo>
                    <a:pt x="6680" y="675259"/>
                  </a:lnTo>
                  <a:lnTo>
                    <a:pt x="0" y="626491"/>
                  </a:lnTo>
                  <a:lnTo>
                    <a:pt x="0" y="125349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729434" y="1000273"/>
            <a:ext cx="10390013" cy="783193"/>
          </a:xfrm>
          <a:prstGeom prst="roundRect">
            <a:avLst>
              <a:gd name="adj" fmla="val 16667"/>
            </a:avLst>
          </a:prstGeom>
          <a:solidFill>
            <a:srgbClr val="FAE6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Обеспечить посещаемость  обучающимися интернет-уроков в каждом онлайн-курсе МЭО не менее  3-х раз в месяц 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810081" y="136497"/>
            <a:ext cx="11099505" cy="763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81818"/>
                </a:solidFill>
                <a:latin typeface="Calibri"/>
                <a:ea typeface="Calibri"/>
                <a:cs typeface="Calibri"/>
                <a:sym typeface="Calibri"/>
              </a:rPr>
              <a:t>ЧТО ДОЛЖНА СДЕЛАТЬ ОБРАЗОВАТЕЛЬНАЯ ОРГАНИЗАЦИЯ, ЧТОБЫ ПОЛУЧИТЬ БЕСПЛАТНЫЙ ДОСТУП К ЦОК</a:t>
            </a:r>
            <a:endParaRPr sz="2400" dirty="0">
              <a:solidFill>
                <a:srgbClr val="18181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5284" y="3562711"/>
            <a:ext cx="3218000" cy="152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8"/>
          <a:stretch/>
        </p:blipFill>
        <p:spPr>
          <a:xfrm>
            <a:off x="554679" y="3540464"/>
            <a:ext cx="3167580" cy="1571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84" b="8520"/>
          <a:stretch/>
        </p:blipFill>
        <p:spPr>
          <a:xfrm>
            <a:off x="8522897" y="3574716"/>
            <a:ext cx="3352517" cy="15028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6"/>
          <p:cNvSpPr/>
          <p:nvPr/>
        </p:nvSpPr>
        <p:spPr>
          <a:xfrm>
            <a:off x="810081" y="2526382"/>
            <a:ext cx="2076651" cy="442674"/>
          </a:xfrm>
          <a:prstGeom prst="roundRect">
            <a:avLst>
              <a:gd name="adj" fmla="val 16667"/>
            </a:avLst>
          </a:prstGeom>
          <a:solidFill>
            <a:srgbClr val="FAE6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Онлайн-курс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5197770" y="2526382"/>
            <a:ext cx="2076651" cy="442674"/>
          </a:xfrm>
          <a:prstGeom prst="roundRect">
            <a:avLst>
              <a:gd name="adj" fmla="val 16667"/>
            </a:avLst>
          </a:prstGeom>
          <a:solidFill>
            <a:srgbClr val="FAE6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Занятие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9088686" y="2396355"/>
            <a:ext cx="2076651" cy="442674"/>
          </a:xfrm>
          <a:prstGeom prst="roundRect">
            <a:avLst>
              <a:gd name="adj" fmla="val 16667"/>
            </a:avLst>
          </a:prstGeom>
          <a:solidFill>
            <a:srgbClr val="DC878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Интернет-урок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9088686" y="2962275"/>
            <a:ext cx="2076651" cy="442674"/>
          </a:xfrm>
          <a:prstGeom prst="roundRect">
            <a:avLst>
              <a:gd name="adj" fmla="val 16667"/>
            </a:avLst>
          </a:prstGeom>
          <a:solidFill>
            <a:srgbClr val="DC878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раза в месяц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3933645" y="3252157"/>
            <a:ext cx="448574" cy="4226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697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7883283" y="3252157"/>
            <a:ext cx="448500" cy="42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5697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072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12170"/>
            <a:ext cx="5181600" cy="454766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solidFill>
                  <a:srgbClr val="002060"/>
                </a:solidFill>
              </a:rPr>
              <a:t>создан </a:t>
            </a:r>
            <a:r>
              <a:rPr lang="ru-RU" sz="2000" b="1" dirty="0">
                <a:solidFill>
                  <a:srgbClr val="002060"/>
                </a:solidFill>
              </a:rPr>
              <a:t>141</a:t>
            </a:r>
            <a:r>
              <a:rPr lang="ru-RU" sz="2000" dirty="0">
                <a:solidFill>
                  <a:srgbClr val="002060"/>
                </a:solidFill>
              </a:rPr>
              <a:t> личный кабинет школ (зданий) в </a:t>
            </a:r>
            <a:r>
              <a:rPr lang="ru-RU" sz="2000" dirty="0" err="1">
                <a:solidFill>
                  <a:srgbClr val="002060"/>
                </a:solidFill>
              </a:rPr>
              <a:t>ЦОКе</a:t>
            </a:r>
            <a:endParaRPr lang="ru-RU" sz="2000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</a:rPr>
              <a:t>37%</a:t>
            </a:r>
            <a:r>
              <a:rPr lang="ru-RU" sz="2000" dirty="0">
                <a:solidFill>
                  <a:srgbClr val="002060"/>
                </a:solidFill>
              </a:rPr>
              <a:t> личных кабинетов не используются совсем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(0 активных пользователей)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</a:rPr>
              <a:t>16%</a:t>
            </a:r>
            <a:r>
              <a:rPr lang="ru-RU" sz="2000" dirty="0">
                <a:solidFill>
                  <a:srgbClr val="002060"/>
                </a:solidFill>
              </a:rPr>
              <a:t> личных кабинетов используется слабо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(до 10% активных пользователей)</a:t>
            </a:r>
          </a:p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002060"/>
                </a:solidFill>
              </a:rPr>
              <a:t>16,64%</a:t>
            </a:r>
            <a:r>
              <a:rPr lang="ru-RU" sz="2000" dirty="0">
                <a:solidFill>
                  <a:srgbClr val="002060"/>
                </a:solidFill>
              </a:rPr>
              <a:t> - доля активных пользователей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12170"/>
            <a:ext cx="5181600" cy="4364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E5032"/>
                </a:solidFill>
              </a:rPr>
              <a:t>ТОП-5 школ Челябинска по активности использования </a:t>
            </a:r>
            <a:r>
              <a:rPr lang="ru-RU" sz="2000" b="1" dirty="0" err="1">
                <a:solidFill>
                  <a:srgbClr val="0E5032"/>
                </a:solidFill>
              </a:rPr>
              <a:t>ЦОКа</a:t>
            </a:r>
            <a:r>
              <a:rPr lang="ru-RU" sz="2000" b="1" dirty="0">
                <a:solidFill>
                  <a:srgbClr val="0E5032"/>
                </a:solidFill>
              </a:rPr>
              <a:t> обучающимися:</a:t>
            </a:r>
          </a:p>
          <a:p>
            <a:pPr marL="0" indent="0" algn="ctr">
              <a:buNone/>
            </a:pPr>
            <a:endParaRPr lang="ru-RU" sz="2000" b="1" dirty="0">
              <a:solidFill>
                <a:srgbClr val="0E5032"/>
              </a:solidFill>
            </a:endParaRPr>
          </a:p>
          <a:p>
            <a:pPr algn="ctr"/>
            <a:r>
              <a:rPr lang="ru-RU" sz="2000" dirty="0">
                <a:solidFill>
                  <a:srgbClr val="0E5032"/>
                </a:solidFill>
              </a:rPr>
              <a:t>Лицей №11 (71%)</a:t>
            </a:r>
          </a:p>
          <a:p>
            <a:pPr algn="ctr"/>
            <a:r>
              <a:rPr lang="ru-RU" sz="2000" dirty="0">
                <a:solidFill>
                  <a:srgbClr val="0E5032"/>
                </a:solidFill>
              </a:rPr>
              <a:t>СОШ №3 (50%)</a:t>
            </a:r>
          </a:p>
          <a:p>
            <a:pPr algn="ctr"/>
            <a:r>
              <a:rPr lang="ru-RU" sz="2000" dirty="0">
                <a:solidFill>
                  <a:srgbClr val="0E5032"/>
                </a:solidFill>
              </a:rPr>
              <a:t>СОШ №68 (49%)</a:t>
            </a:r>
          </a:p>
          <a:p>
            <a:pPr algn="ctr"/>
            <a:r>
              <a:rPr lang="ru-RU" sz="2000" dirty="0">
                <a:solidFill>
                  <a:srgbClr val="0E5032"/>
                </a:solidFill>
              </a:rPr>
              <a:t>Гимназия №93 (49%)</a:t>
            </a:r>
          </a:p>
          <a:p>
            <a:pPr algn="ctr"/>
            <a:r>
              <a:rPr lang="ru-RU" sz="2000" dirty="0">
                <a:solidFill>
                  <a:srgbClr val="0E5032"/>
                </a:solidFill>
              </a:rPr>
              <a:t>Лицей №97 (48%)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2" y="222452"/>
            <a:ext cx="12184478" cy="1035667"/>
          </a:xfrm>
          <a:prstGeom prst="rect">
            <a:avLst/>
          </a:prstGeom>
          <a:noFill/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Статистика активности школ Челябинска </a:t>
            </a:r>
          </a:p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в использовании цифрового образовательного контента </a:t>
            </a:r>
          </a:p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по состоянию на 30.04.2022 года</a:t>
            </a:r>
          </a:p>
        </p:txBody>
      </p:sp>
    </p:spTree>
    <p:extLst>
      <p:ext uri="{BB962C8B-B14F-4D97-AF65-F5344CB8AC3E}">
        <p14:creationId xmlns:p14="http://schemas.microsoft.com/office/powerpoint/2010/main" val="289467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AFC319-EE6E-46D4-88AA-16B16A9F74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" y="0"/>
            <a:ext cx="12184479" cy="685800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0B428A8-D80F-49C0-AA74-0BB052397157}"/>
              </a:ext>
            </a:extLst>
          </p:cNvPr>
          <p:cNvSpPr txBox="1">
            <a:spLocks/>
          </p:cNvSpPr>
          <p:nvPr/>
        </p:nvSpPr>
        <p:spPr>
          <a:xfrm>
            <a:off x="-26230" y="122695"/>
            <a:ext cx="5544930" cy="2185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400" b="1" i="0">
                <a:solidFill>
                  <a:srgbClr val="4040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18304"/>
            <a:endParaRPr lang="ru-RU" sz="1213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1795" y="2082754"/>
            <a:ext cx="7349076" cy="3832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32" y="3584734"/>
            <a:ext cx="2410801" cy="42785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lIns="87322" tIns="43661" rIns="87322" bIns="43661" rtlCol="0" anchor="ctr">
            <a:spAutoFit/>
          </a:bodyPr>
          <a:lstStyle/>
          <a:p>
            <a:pPr algn="ctr"/>
            <a:r>
              <a:rPr lang="ru-RU" sz="194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84 субъекта РФ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19920" y="6165117"/>
            <a:ext cx="2692825" cy="42785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87322" tIns="43661" rIns="87322" bIns="43661" anchor="ctr">
            <a:spAutoFit/>
          </a:bodyPr>
          <a:lstStyle/>
          <a:p>
            <a:pPr algn="ctr"/>
            <a:r>
              <a:rPr lang="ru-RU" sz="194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2,5 млн. пользователей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93321" y="3716107"/>
            <a:ext cx="1478648" cy="42785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txBody>
          <a:bodyPr wrap="square" lIns="87322" tIns="43661" rIns="87322" bIns="43661" anchor="ctr">
            <a:spAutoFit/>
          </a:bodyPr>
          <a:lstStyle/>
          <a:p>
            <a:pPr algn="ctr"/>
            <a:r>
              <a:rPr lang="ru-RU" sz="1940" dirty="0">
                <a:solidFill>
                  <a:schemeClr val="bg1"/>
                </a:solidFill>
                <a:latin typeface="Calibri" panose="020F0502020204030204" pitchFamily="34" charset="0"/>
                <a:cs typeface="Arial"/>
              </a:rPr>
              <a:t>4200 школ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856" y="122696"/>
            <a:ext cx="10968827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83" b="1" dirty="0">
                <a:solidFill>
                  <a:schemeClr val="accent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МОБИЛЬНОЕ ЭЛЕКТРОННОЕ ОБРАЗОВАНИЕ СЕГОДНЯ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857" y="559740"/>
            <a:ext cx="11661942" cy="146938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30983" tIns="56759" rIns="130983" bIns="56759" rtlCol="0">
            <a:spAutoFit/>
          </a:bodyPr>
          <a:lstStyle/>
          <a:p>
            <a:pPr algn="just"/>
            <a:r>
              <a:rPr lang="ru-RU" sz="1577" dirty="0">
                <a:solidFill>
                  <a:schemeClr val="bg1"/>
                </a:solidFill>
                <a:latin typeface="Calibri" panose="020F0502020204030204" pitchFamily="34" charset="0"/>
                <a:cs typeface="Arial" pitchFamily="34" charset="0"/>
              </a:rPr>
              <a:t>«Мобильное Электронное Образование» – российская цифровая (сетевая) образовательная среда (Ц(С)ОС), разработанная авторами ФГОС общего образования – система управления качеством образования, обеспечивающая организацию урочной, внеурочной и внешкольной  деятельности, реализующая современные модели организации образовательного процесса и  эффективное взаимодействие обучающихся, семей и педагогов, позволяющая эффективно формировать функциональную грамотность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390381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T:\Полищук\Сайт\Свидетельство участника Сколково.jpg\Свидетельство участника Сколково-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392" y="1614049"/>
            <a:ext cx="1800000" cy="25680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T:\Полищук\Сайт\Сайт для физиков\ЛИЦЕНЗИЯ МЭО (1).pdf\Лицензия на образовательную деятельность МЭО.jpg\Лицензия на образовательную деятельность МЭО-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839" y="1614049"/>
            <a:ext cx="1745295" cy="256804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269543" y="4400668"/>
            <a:ext cx="196215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регистрация программы для ЭВМ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31694" y="4412190"/>
            <a:ext cx="1962151" cy="7848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Государственная регистрация базы данных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25839" y="4412189"/>
            <a:ext cx="1962151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Лицензия на осуществление образовательной деятельности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189242" y="4376005"/>
            <a:ext cx="1962151" cy="12464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Свидетельство участника 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ИТ-кластера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инновационного центра «</a:t>
            </a:r>
            <a:r>
              <a:rPr lang="ru-RU" sz="15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Сколково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543" y="1614049"/>
            <a:ext cx="1800000" cy="261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mob-edu.ru/wp-content/uploads/2016/03/Мобильная_школа_свидетельство_БД_20166210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1806" y="1614050"/>
            <a:ext cx="1681799" cy="260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297" y="134538"/>
            <a:ext cx="10515600" cy="79068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</a:rPr>
              <a:t>МОБИЛЬНОЕ ЭЛЕКТРОННОЕ ОБРАЗОВАНИЕ: </a:t>
            </a:r>
            <a:br>
              <a:rPr lang="ru-RU" sz="2800" dirty="0">
                <a:latin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</a:rPr>
              <a:t>ПОЛНОЕ СООТВЕТСТВИЕ ВСЕМ НОРМАТИВНЫМ ТРЕБОВАНИЯМ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94695" y="4366023"/>
            <a:ext cx="1962151" cy="17081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Соответствие приказам ФСТЭК</a:t>
            </a: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 защите информации и персональных данных пользователей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5769" y="1614256"/>
            <a:ext cx="1800000" cy="26314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ru-RU" sz="1100" dirty="0">
                <a:latin typeface="Calibri" panose="020F0502020204030204" pitchFamily="34" charset="0"/>
              </a:rPr>
              <a:t>«Мобильное Электронное Образование» соответствует:</a:t>
            </a:r>
            <a:endParaRPr lang="en-US" sz="1100" dirty="0">
              <a:latin typeface="Calibri" panose="020F0502020204030204" pitchFamily="34" charset="0"/>
            </a:endParaRP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</a:rPr>
              <a:t>Приказу ФСТЭК России от 18.02.2013 №21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r>
              <a:rPr lang="ru-RU" sz="1100" dirty="0">
                <a:latin typeface="Calibri" panose="020F0502020204030204" pitchFamily="34" charset="0"/>
              </a:rPr>
              <a:t>Приказу ФСТЭК России от 11 февраля 2013 г. №17 </a:t>
            </a:r>
          </a:p>
          <a:p>
            <a:pPr marL="171446" indent="-171446" algn="just">
              <a:buFont typeface="Arial" panose="020B0604020202020204" pitchFamily="34" charset="0"/>
              <a:buChar char="•"/>
            </a:pPr>
            <a:endParaRPr lang="ru-RU" sz="1100" dirty="0">
              <a:latin typeface="Calibri" panose="020F0502020204030204" pitchFamily="34" charset="0"/>
            </a:endParaRPr>
          </a:p>
          <a:p>
            <a:pPr marL="171446" indent="-171446" algn="just">
              <a:buFont typeface="Arial" panose="020B0604020202020204" pitchFamily="34" charset="0"/>
              <a:buChar char="•"/>
            </a:pPr>
            <a:endParaRPr lang="ru-RU" sz="1100" dirty="0">
              <a:latin typeface="Calibri" panose="020F0502020204030204" pitchFamily="34" charset="0"/>
            </a:endParaRPr>
          </a:p>
          <a:p>
            <a:pPr marL="171446" indent="-171446" algn="just">
              <a:buFont typeface="Arial" panose="020B0604020202020204" pitchFamily="34" charset="0"/>
              <a:buChar char="•"/>
            </a:pPr>
            <a:endParaRPr lang="ru-RU" sz="1100" dirty="0">
              <a:latin typeface="Calibri" panose="020F0502020204030204" pitchFamily="34" charset="0"/>
            </a:endParaRPr>
          </a:p>
          <a:p>
            <a:pPr marL="171446" indent="-171446" algn="just">
              <a:buFont typeface="Arial" panose="020B0604020202020204" pitchFamily="34" charset="0"/>
              <a:buChar char="•"/>
            </a:pPr>
            <a:endParaRPr lang="ru-RU" sz="1100" dirty="0">
              <a:latin typeface="Calibri" panose="020F0502020204030204" pitchFamily="34" charset="0"/>
            </a:endParaRPr>
          </a:p>
          <a:p>
            <a:pPr algn="just"/>
            <a:r>
              <a:rPr lang="ru-RU" sz="1100" b="1" dirty="0">
                <a:latin typeface="Calibri" panose="020F0502020204030204" pitchFamily="34" charset="0"/>
              </a:rPr>
              <a:t>Аттестат соответствия №9/ИС/21 от 05 апреля 2021 года</a:t>
            </a:r>
            <a:endParaRPr lang="ru-RU" sz="1100" dirty="0">
              <a:latin typeface="Calibri" panose="020F0502020204030204" pitchFamily="34" charset="0"/>
            </a:endParaRPr>
          </a:p>
        </p:txBody>
      </p:sp>
      <p:pic>
        <p:nvPicPr>
          <p:cNvPr id="4" name="Picture 2" descr="https://static.tildacdn.com/tild3735-3534-4439-b239-623161613739/3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380" y="1614255"/>
            <a:ext cx="1786267" cy="25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0055495" y="4347063"/>
            <a:ext cx="2054343" cy="101566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Соответствие санитарным и гигиеническим требованиям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54741" y="6404395"/>
            <a:ext cx="56825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БЕЗОПАСНОСТЬ ПОЛЬЗОВАТЕЛЕЙ – ОСНОВА МЭО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86" y="1360065"/>
            <a:ext cx="11464636" cy="3476498"/>
            <a:chOff x="170834" y="2044662"/>
            <a:chExt cx="8599080" cy="3476498"/>
          </a:xfrm>
        </p:grpSpPr>
        <p:sp>
          <p:nvSpPr>
            <p:cNvPr id="105" name="Google Shape;105;p5"/>
            <p:cNvSpPr/>
            <p:nvPr/>
          </p:nvSpPr>
          <p:spPr>
            <a:xfrm>
              <a:off x="4955279" y="2044662"/>
              <a:ext cx="499406" cy="665577"/>
            </a:xfrm>
            <a:custGeom>
              <a:avLst/>
              <a:gdLst/>
              <a:ahLst/>
              <a:cxnLst/>
              <a:rect l="l" t="t" r="r" b="b"/>
              <a:pathLst>
                <a:path w="761" h="758" extrusionOk="0">
                  <a:moveTo>
                    <a:pt x="381" y="0"/>
                  </a:moveTo>
                  <a:lnTo>
                    <a:pt x="450" y="6"/>
                  </a:lnTo>
                  <a:lnTo>
                    <a:pt x="513" y="24"/>
                  </a:lnTo>
                  <a:lnTo>
                    <a:pt x="572" y="51"/>
                  </a:lnTo>
                  <a:lnTo>
                    <a:pt x="625" y="89"/>
                  </a:lnTo>
                  <a:lnTo>
                    <a:pt x="670" y="134"/>
                  </a:lnTo>
                  <a:lnTo>
                    <a:pt x="708" y="187"/>
                  </a:lnTo>
                  <a:lnTo>
                    <a:pt x="737" y="246"/>
                  </a:lnTo>
                  <a:lnTo>
                    <a:pt x="755" y="311"/>
                  </a:lnTo>
                  <a:lnTo>
                    <a:pt x="761" y="378"/>
                  </a:lnTo>
                  <a:lnTo>
                    <a:pt x="755" y="447"/>
                  </a:lnTo>
                  <a:lnTo>
                    <a:pt x="737" y="512"/>
                  </a:lnTo>
                  <a:lnTo>
                    <a:pt x="708" y="571"/>
                  </a:lnTo>
                  <a:lnTo>
                    <a:pt x="670" y="624"/>
                  </a:lnTo>
                  <a:lnTo>
                    <a:pt x="625" y="670"/>
                  </a:lnTo>
                  <a:lnTo>
                    <a:pt x="572" y="707"/>
                  </a:lnTo>
                  <a:lnTo>
                    <a:pt x="513" y="735"/>
                  </a:lnTo>
                  <a:lnTo>
                    <a:pt x="450" y="752"/>
                  </a:lnTo>
                  <a:lnTo>
                    <a:pt x="381" y="758"/>
                  </a:lnTo>
                  <a:lnTo>
                    <a:pt x="312" y="752"/>
                  </a:lnTo>
                  <a:lnTo>
                    <a:pt x="249" y="735"/>
                  </a:lnTo>
                  <a:lnTo>
                    <a:pt x="190" y="707"/>
                  </a:lnTo>
                  <a:lnTo>
                    <a:pt x="136" y="670"/>
                  </a:lnTo>
                  <a:lnTo>
                    <a:pt x="91" y="624"/>
                  </a:lnTo>
                  <a:lnTo>
                    <a:pt x="54" y="571"/>
                  </a:lnTo>
                  <a:lnTo>
                    <a:pt x="26" y="512"/>
                  </a:lnTo>
                  <a:lnTo>
                    <a:pt x="8" y="447"/>
                  </a:lnTo>
                  <a:lnTo>
                    <a:pt x="0" y="378"/>
                  </a:lnTo>
                  <a:lnTo>
                    <a:pt x="8" y="311"/>
                  </a:lnTo>
                  <a:lnTo>
                    <a:pt x="26" y="246"/>
                  </a:lnTo>
                  <a:lnTo>
                    <a:pt x="54" y="187"/>
                  </a:lnTo>
                  <a:lnTo>
                    <a:pt x="91" y="134"/>
                  </a:lnTo>
                  <a:lnTo>
                    <a:pt x="136" y="89"/>
                  </a:lnTo>
                  <a:lnTo>
                    <a:pt x="190" y="51"/>
                  </a:lnTo>
                  <a:lnTo>
                    <a:pt x="249" y="24"/>
                  </a:lnTo>
                  <a:lnTo>
                    <a:pt x="312" y="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599BAF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 txBox="1"/>
            <p:nvPr/>
          </p:nvSpPr>
          <p:spPr>
            <a:xfrm>
              <a:off x="4917946" y="2199800"/>
              <a:ext cx="593400" cy="35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2800"/>
              </a:pPr>
              <a:r>
                <a:rPr lang="ru-RU" sz="3335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rPr>
                <a:t>04</a:t>
              </a:r>
              <a:endParaRPr sz="1152" dirty="0"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5035187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5" y="0"/>
                  </a:moveTo>
                  <a:lnTo>
                    <a:pt x="386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2" y="10"/>
                  </a:lnTo>
                  <a:lnTo>
                    <a:pt x="404" y="16"/>
                  </a:lnTo>
                  <a:lnTo>
                    <a:pt x="402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6" y="34"/>
                  </a:lnTo>
                  <a:lnTo>
                    <a:pt x="15" y="34"/>
                  </a:lnTo>
                  <a:lnTo>
                    <a:pt x="9" y="32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599BAF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5"/>
            <p:cNvGrpSpPr/>
            <p:nvPr/>
          </p:nvGrpSpPr>
          <p:grpSpPr>
            <a:xfrm>
              <a:off x="2082270" y="2044662"/>
              <a:ext cx="506179" cy="665578"/>
              <a:chOff x="1964558" y="1723529"/>
              <a:chExt cx="506179" cy="665578"/>
            </a:xfrm>
          </p:grpSpPr>
          <p:sp>
            <p:nvSpPr>
              <p:cNvPr id="110" name="Google Shape;110;p5"/>
              <p:cNvSpPr/>
              <p:nvPr/>
            </p:nvSpPr>
            <p:spPr>
              <a:xfrm>
                <a:off x="1964558" y="1723529"/>
                <a:ext cx="499406" cy="665578"/>
              </a:xfrm>
              <a:custGeom>
                <a:avLst/>
                <a:gdLst/>
                <a:ahLst/>
                <a:cxnLst/>
                <a:rect l="l" t="t" r="r" b="b"/>
                <a:pathLst>
                  <a:path w="758" h="758" extrusionOk="0">
                    <a:moveTo>
                      <a:pt x="378" y="0"/>
                    </a:moveTo>
                    <a:lnTo>
                      <a:pt x="447" y="6"/>
                    </a:lnTo>
                    <a:lnTo>
                      <a:pt x="512" y="24"/>
                    </a:lnTo>
                    <a:lnTo>
                      <a:pt x="571" y="51"/>
                    </a:lnTo>
                    <a:lnTo>
                      <a:pt x="624" y="89"/>
                    </a:lnTo>
                    <a:lnTo>
                      <a:pt x="669" y="134"/>
                    </a:lnTo>
                    <a:lnTo>
                      <a:pt x="707" y="187"/>
                    </a:lnTo>
                    <a:lnTo>
                      <a:pt x="734" y="246"/>
                    </a:lnTo>
                    <a:lnTo>
                      <a:pt x="752" y="311"/>
                    </a:lnTo>
                    <a:lnTo>
                      <a:pt x="758" y="378"/>
                    </a:lnTo>
                    <a:lnTo>
                      <a:pt x="752" y="447"/>
                    </a:lnTo>
                    <a:lnTo>
                      <a:pt x="734" y="512"/>
                    </a:lnTo>
                    <a:lnTo>
                      <a:pt x="707" y="571"/>
                    </a:lnTo>
                    <a:lnTo>
                      <a:pt x="669" y="624"/>
                    </a:lnTo>
                    <a:lnTo>
                      <a:pt x="624" y="670"/>
                    </a:lnTo>
                    <a:lnTo>
                      <a:pt x="571" y="707"/>
                    </a:lnTo>
                    <a:lnTo>
                      <a:pt x="512" y="735"/>
                    </a:lnTo>
                    <a:lnTo>
                      <a:pt x="447" y="752"/>
                    </a:lnTo>
                    <a:lnTo>
                      <a:pt x="378" y="758"/>
                    </a:lnTo>
                    <a:lnTo>
                      <a:pt x="311" y="752"/>
                    </a:lnTo>
                    <a:lnTo>
                      <a:pt x="246" y="735"/>
                    </a:lnTo>
                    <a:lnTo>
                      <a:pt x="187" y="707"/>
                    </a:lnTo>
                    <a:lnTo>
                      <a:pt x="134" y="670"/>
                    </a:lnTo>
                    <a:lnTo>
                      <a:pt x="88" y="624"/>
                    </a:lnTo>
                    <a:lnTo>
                      <a:pt x="51" y="571"/>
                    </a:lnTo>
                    <a:lnTo>
                      <a:pt x="23" y="512"/>
                    </a:lnTo>
                    <a:lnTo>
                      <a:pt x="5" y="447"/>
                    </a:lnTo>
                    <a:lnTo>
                      <a:pt x="0" y="378"/>
                    </a:lnTo>
                    <a:lnTo>
                      <a:pt x="5" y="311"/>
                    </a:lnTo>
                    <a:lnTo>
                      <a:pt x="23" y="246"/>
                    </a:lnTo>
                    <a:lnTo>
                      <a:pt x="51" y="187"/>
                    </a:lnTo>
                    <a:lnTo>
                      <a:pt x="88" y="134"/>
                    </a:lnTo>
                    <a:lnTo>
                      <a:pt x="134" y="89"/>
                    </a:lnTo>
                    <a:lnTo>
                      <a:pt x="187" y="51"/>
                    </a:lnTo>
                    <a:lnTo>
                      <a:pt x="246" y="24"/>
                    </a:lnTo>
                    <a:lnTo>
                      <a:pt x="311" y="6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18459E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"/>
              <p:cNvSpPr txBox="1"/>
              <p:nvPr/>
            </p:nvSpPr>
            <p:spPr>
              <a:xfrm>
                <a:off x="1985319" y="1878657"/>
                <a:ext cx="485418" cy="35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2800"/>
                </a:pPr>
                <a:r>
                  <a:rPr lang="ru-RU" sz="3335" b="1" dirty="0">
                    <a:solidFill>
                      <a:srgbClr val="FFFFFF"/>
                    </a:solidFill>
                    <a:ea typeface="Montserrat"/>
                    <a:cs typeface="Montserrat"/>
                    <a:sym typeface="Montserrat"/>
                  </a:rPr>
                  <a:t>02</a:t>
                </a:r>
                <a:endParaRPr sz="1152" dirty="0"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3" name="Google Shape;113;p5"/>
            <p:cNvSpPr/>
            <p:nvPr/>
          </p:nvSpPr>
          <p:spPr>
            <a:xfrm>
              <a:off x="2161300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8" y="0"/>
                  </a:moveTo>
                  <a:lnTo>
                    <a:pt x="388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4" y="10"/>
                  </a:lnTo>
                  <a:lnTo>
                    <a:pt x="404" y="16"/>
                  </a:lnTo>
                  <a:lnTo>
                    <a:pt x="404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8" y="34"/>
                  </a:lnTo>
                  <a:lnTo>
                    <a:pt x="18" y="34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8459E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" name="Google Shape;114;p5"/>
            <p:cNvGrpSpPr/>
            <p:nvPr/>
          </p:nvGrpSpPr>
          <p:grpSpPr>
            <a:xfrm>
              <a:off x="645766" y="2044662"/>
              <a:ext cx="514843" cy="665578"/>
              <a:chOff x="410878" y="1759085"/>
              <a:chExt cx="514843" cy="665578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410878" y="1759085"/>
                <a:ext cx="499406" cy="665578"/>
              </a:xfrm>
              <a:custGeom>
                <a:avLst/>
                <a:gdLst/>
                <a:ahLst/>
                <a:cxnLst/>
                <a:rect l="l" t="t" r="r" b="b"/>
                <a:pathLst>
                  <a:path w="759" h="758" extrusionOk="0">
                    <a:moveTo>
                      <a:pt x="379" y="0"/>
                    </a:moveTo>
                    <a:lnTo>
                      <a:pt x="448" y="6"/>
                    </a:lnTo>
                    <a:lnTo>
                      <a:pt x="513" y="24"/>
                    </a:lnTo>
                    <a:lnTo>
                      <a:pt x="572" y="51"/>
                    </a:lnTo>
                    <a:lnTo>
                      <a:pt x="625" y="89"/>
                    </a:lnTo>
                    <a:lnTo>
                      <a:pt x="670" y="134"/>
                    </a:lnTo>
                    <a:lnTo>
                      <a:pt x="708" y="187"/>
                    </a:lnTo>
                    <a:lnTo>
                      <a:pt x="735" y="246"/>
                    </a:lnTo>
                    <a:lnTo>
                      <a:pt x="753" y="311"/>
                    </a:lnTo>
                    <a:lnTo>
                      <a:pt x="759" y="378"/>
                    </a:lnTo>
                    <a:lnTo>
                      <a:pt x="753" y="447"/>
                    </a:lnTo>
                    <a:lnTo>
                      <a:pt x="735" y="512"/>
                    </a:lnTo>
                    <a:lnTo>
                      <a:pt x="708" y="571"/>
                    </a:lnTo>
                    <a:lnTo>
                      <a:pt x="670" y="624"/>
                    </a:lnTo>
                    <a:lnTo>
                      <a:pt x="625" y="670"/>
                    </a:lnTo>
                    <a:lnTo>
                      <a:pt x="572" y="707"/>
                    </a:lnTo>
                    <a:lnTo>
                      <a:pt x="513" y="735"/>
                    </a:lnTo>
                    <a:lnTo>
                      <a:pt x="448" y="752"/>
                    </a:lnTo>
                    <a:lnTo>
                      <a:pt x="379" y="758"/>
                    </a:lnTo>
                    <a:lnTo>
                      <a:pt x="312" y="752"/>
                    </a:lnTo>
                    <a:lnTo>
                      <a:pt x="247" y="735"/>
                    </a:lnTo>
                    <a:lnTo>
                      <a:pt x="188" y="707"/>
                    </a:lnTo>
                    <a:lnTo>
                      <a:pt x="134" y="670"/>
                    </a:lnTo>
                    <a:lnTo>
                      <a:pt x="89" y="624"/>
                    </a:lnTo>
                    <a:lnTo>
                      <a:pt x="52" y="571"/>
                    </a:lnTo>
                    <a:lnTo>
                      <a:pt x="24" y="512"/>
                    </a:lnTo>
                    <a:lnTo>
                      <a:pt x="6" y="447"/>
                    </a:lnTo>
                    <a:lnTo>
                      <a:pt x="0" y="378"/>
                    </a:lnTo>
                    <a:lnTo>
                      <a:pt x="6" y="311"/>
                    </a:lnTo>
                    <a:lnTo>
                      <a:pt x="24" y="246"/>
                    </a:lnTo>
                    <a:lnTo>
                      <a:pt x="52" y="187"/>
                    </a:lnTo>
                    <a:lnTo>
                      <a:pt x="89" y="134"/>
                    </a:lnTo>
                    <a:lnTo>
                      <a:pt x="134" y="89"/>
                    </a:lnTo>
                    <a:lnTo>
                      <a:pt x="188" y="51"/>
                    </a:lnTo>
                    <a:lnTo>
                      <a:pt x="247" y="24"/>
                    </a:lnTo>
                    <a:lnTo>
                      <a:pt x="312" y="6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565192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5"/>
              <p:cNvSpPr txBox="1"/>
              <p:nvPr/>
            </p:nvSpPr>
            <p:spPr>
              <a:xfrm>
                <a:off x="440303" y="1914213"/>
                <a:ext cx="485418" cy="35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2800"/>
                </a:pPr>
                <a:r>
                  <a:rPr lang="ru-RU" sz="3335" b="1" dirty="0">
                    <a:solidFill>
                      <a:srgbClr val="FFFFFF"/>
                    </a:solidFill>
                    <a:ea typeface="Montserrat"/>
                    <a:cs typeface="Montserrat"/>
                    <a:sym typeface="Montserrat"/>
                  </a:rPr>
                  <a:t>01</a:t>
                </a:r>
                <a:endParaRPr sz="1152" dirty="0"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18" name="Google Shape;118;p5"/>
            <p:cNvSpPr/>
            <p:nvPr/>
          </p:nvSpPr>
          <p:spPr>
            <a:xfrm>
              <a:off x="724796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6" y="0"/>
                  </a:moveTo>
                  <a:lnTo>
                    <a:pt x="388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4" y="10"/>
                  </a:lnTo>
                  <a:lnTo>
                    <a:pt x="404" y="16"/>
                  </a:lnTo>
                  <a:lnTo>
                    <a:pt x="404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8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565192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5"/>
            <p:cNvGrpSpPr/>
            <p:nvPr/>
          </p:nvGrpSpPr>
          <p:grpSpPr>
            <a:xfrm>
              <a:off x="3518774" y="2044662"/>
              <a:ext cx="506178" cy="665578"/>
              <a:chOff x="3294543" y="1693674"/>
              <a:chExt cx="506178" cy="665578"/>
            </a:xfrm>
          </p:grpSpPr>
          <p:sp>
            <p:nvSpPr>
              <p:cNvPr id="120" name="Google Shape;120;p5"/>
              <p:cNvSpPr/>
              <p:nvPr/>
            </p:nvSpPr>
            <p:spPr>
              <a:xfrm>
                <a:off x="3294543" y="1693674"/>
                <a:ext cx="499406" cy="665578"/>
              </a:xfrm>
              <a:custGeom>
                <a:avLst/>
                <a:gdLst/>
                <a:ahLst/>
                <a:cxnLst/>
                <a:rect l="l" t="t" r="r" b="b"/>
                <a:pathLst>
                  <a:path w="759" h="758" extrusionOk="0">
                    <a:moveTo>
                      <a:pt x="378" y="0"/>
                    </a:moveTo>
                    <a:lnTo>
                      <a:pt x="447" y="6"/>
                    </a:lnTo>
                    <a:lnTo>
                      <a:pt x="512" y="24"/>
                    </a:lnTo>
                    <a:lnTo>
                      <a:pt x="571" y="51"/>
                    </a:lnTo>
                    <a:lnTo>
                      <a:pt x="623" y="89"/>
                    </a:lnTo>
                    <a:lnTo>
                      <a:pt x="670" y="134"/>
                    </a:lnTo>
                    <a:lnTo>
                      <a:pt x="707" y="187"/>
                    </a:lnTo>
                    <a:lnTo>
                      <a:pt x="735" y="246"/>
                    </a:lnTo>
                    <a:lnTo>
                      <a:pt x="753" y="311"/>
                    </a:lnTo>
                    <a:lnTo>
                      <a:pt x="759" y="378"/>
                    </a:lnTo>
                    <a:lnTo>
                      <a:pt x="753" y="447"/>
                    </a:lnTo>
                    <a:lnTo>
                      <a:pt x="735" y="512"/>
                    </a:lnTo>
                    <a:lnTo>
                      <a:pt x="707" y="571"/>
                    </a:lnTo>
                    <a:lnTo>
                      <a:pt x="670" y="624"/>
                    </a:lnTo>
                    <a:lnTo>
                      <a:pt x="623" y="670"/>
                    </a:lnTo>
                    <a:lnTo>
                      <a:pt x="571" y="707"/>
                    </a:lnTo>
                    <a:lnTo>
                      <a:pt x="512" y="735"/>
                    </a:lnTo>
                    <a:lnTo>
                      <a:pt x="447" y="752"/>
                    </a:lnTo>
                    <a:lnTo>
                      <a:pt x="378" y="758"/>
                    </a:lnTo>
                    <a:lnTo>
                      <a:pt x="311" y="752"/>
                    </a:lnTo>
                    <a:lnTo>
                      <a:pt x="246" y="735"/>
                    </a:lnTo>
                    <a:lnTo>
                      <a:pt x="187" y="707"/>
                    </a:lnTo>
                    <a:lnTo>
                      <a:pt x="134" y="670"/>
                    </a:lnTo>
                    <a:lnTo>
                      <a:pt x="89" y="624"/>
                    </a:lnTo>
                    <a:lnTo>
                      <a:pt x="51" y="571"/>
                    </a:lnTo>
                    <a:lnTo>
                      <a:pt x="24" y="512"/>
                    </a:lnTo>
                    <a:lnTo>
                      <a:pt x="6" y="447"/>
                    </a:lnTo>
                    <a:lnTo>
                      <a:pt x="0" y="378"/>
                    </a:lnTo>
                    <a:lnTo>
                      <a:pt x="6" y="311"/>
                    </a:lnTo>
                    <a:lnTo>
                      <a:pt x="24" y="246"/>
                    </a:lnTo>
                    <a:lnTo>
                      <a:pt x="51" y="187"/>
                    </a:lnTo>
                    <a:lnTo>
                      <a:pt x="89" y="134"/>
                    </a:lnTo>
                    <a:lnTo>
                      <a:pt x="134" y="89"/>
                    </a:lnTo>
                    <a:lnTo>
                      <a:pt x="187" y="51"/>
                    </a:lnTo>
                    <a:lnTo>
                      <a:pt x="246" y="24"/>
                    </a:lnTo>
                    <a:lnTo>
                      <a:pt x="311" y="6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"/>
              <p:cNvSpPr txBox="1"/>
              <p:nvPr/>
            </p:nvSpPr>
            <p:spPr>
              <a:xfrm>
                <a:off x="3315303" y="1848802"/>
                <a:ext cx="485418" cy="35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2800"/>
                </a:pPr>
                <a:r>
                  <a:rPr lang="ru-RU" sz="3335" b="1" dirty="0">
                    <a:solidFill>
                      <a:srgbClr val="FFFFFF"/>
                    </a:solidFill>
                    <a:ea typeface="Montserrat"/>
                    <a:cs typeface="Montserrat"/>
                    <a:sym typeface="Montserrat"/>
                  </a:rPr>
                  <a:t>03</a:t>
                </a:r>
                <a:endParaRPr sz="1152" dirty="0"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3" name="Google Shape;123;p5"/>
            <p:cNvSpPr/>
            <p:nvPr/>
          </p:nvSpPr>
          <p:spPr>
            <a:xfrm>
              <a:off x="3597805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6" y="0"/>
                  </a:moveTo>
                  <a:lnTo>
                    <a:pt x="389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4" y="10"/>
                  </a:lnTo>
                  <a:lnTo>
                    <a:pt x="404" y="16"/>
                  </a:lnTo>
                  <a:lnTo>
                    <a:pt x="404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9" y="34"/>
                  </a:lnTo>
                  <a:lnTo>
                    <a:pt x="16" y="34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" name="Google Shape;124;p5"/>
            <p:cNvGrpSpPr/>
            <p:nvPr/>
          </p:nvGrpSpPr>
          <p:grpSpPr>
            <a:xfrm>
              <a:off x="6393538" y="2044662"/>
              <a:ext cx="507056" cy="665578"/>
              <a:chOff x="5994468" y="1723499"/>
              <a:chExt cx="507056" cy="665578"/>
            </a:xfrm>
          </p:grpSpPr>
          <p:sp>
            <p:nvSpPr>
              <p:cNvPr id="125" name="Google Shape;125;p5"/>
              <p:cNvSpPr/>
              <p:nvPr/>
            </p:nvSpPr>
            <p:spPr>
              <a:xfrm>
                <a:off x="5994468" y="1723499"/>
                <a:ext cx="499406" cy="66557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58" extrusionOk="0">
                    <a:moveTo>
                      <a:pt x="381" y="0"/>
                    </a:moveTo>
                    <a:lnTo>
                      <a:pt x="450" y="6"/>
                    </a:lnTo>
                    <a:lnTo>
                      <a:pt x="513" y="24"/>
                    </a:lnTo>
                    <a:lnTo>
                      <a:pt x="572" y="51"/>
                    </a:lnTo>
                    <a:lnTo>
                      <a:pt x="625" y="89"/>
                    </a:lnTo>
                    <a:lnTo>
                      <a:pt x="670" y="134"/>
                    </a:lnTo>
                    <a:lnTo>
                      <a:pt x="708" y="187"/>
                    </a:lnTo>
                    <a:lnTo>
                      <a:pt x="737" y="246"/>
                    </a:lnTo>
                    <a:lnTo>
                      <a:pt x="755" y="311"/>
                    </a:lnTo>
                    <a:lnTo>
                      <a:pt x="761" y="378"/>
                    </a:lnTo>
                    <a:lnTo>
                      <a:pt x="755" y="447"/>
                    </a:lnTo>
                    <a:lnTo>
                      <a:pt x="737" y="512"/>
                    </a:lnTo>
                    <a:lnTo>
                      <a:pt x="708" y="571"/>
                    </a:lnTo>
                    <a:lnTo>
                      <a:pt x="670" y="624"/>
                    </a:lnTo>
                    <a:lnTo>
                      <a:pt x="625" y="670"/>
                    </a:lnTo>
                    <a:lnTo>
                      <a:pt x="572" y="707"/>
                    </a:lnTo>
                    <a:lnTo>
                      <a:pt x="513" y="735"/>
                    </a:lnTo>
                    <a:lnTo>
                      <a:pt x="450" y="752"/>
                    </a:lnTo>
                    <a:lnTo>
                      <a:pt x="381" y="758"/>
                    </a:lnTo>
                    <a:lnTo>
                      <a:pt x="312" y="752"/>
                    </a:lnTo>
                    <a:lnTo>
                      <a:pt x="249" y="735"/>
                    </a:lnTo>
                    <a:lnTo>
                      <a:pt x="190" y="707"/>
                    </a:lnTo>
                    <a:lnTo>
                      <a:pt x="136" y="670"/>
                    </a:lnTo>
                    <a:lnTo>
                      <a:pt x="91" y="624"/>
                    </a:lnTo>
                    <a:lnTo>
                      <a:pt x="54" y="571"/>
                    </a:lnTo>
                    <a:lnTo>
                      <a:pt x="26" y="512"/>
                    </a:lnTo>
                    <a:lnTo>
                      <a:pt x="8" y="447"/>
                    </a:lnTo>
                    <a:lnTo>
                      <a:pt x="0" y="378"/>
                    </a:lnTo>
                    <a:lnTo>
                      <a:pt x="8" y="311"/>
                    </a:lnTo>
                    <a:lnTo>
                      <a:pt x="26" y="246"/>
                    </a:lnTo>
                    <a:lnTo>
                      <a:pt x="54" y="187"/>
                    </a:lnTo>
                    <a:lnTo>
                      <a:pt x="91" y="134"/>
                    </a:lnTo>
                    <a:lnTo>
                      <a:pt x="136" y="89"/>
                    </a:lnTo>
                    <a:lnTo>
                      <a:pt x="190" y="51"/>
                    </a:lnTo>
                    <a:lnTo>
                      <a:pt x="249" y="24"/>
                    </a:lnTo>
                    <a:lnTo>
                      <a:pt x="312" y="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037779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"/>
              <p:cNvSpPr txBox="1"/>
              <p:nvPr/>
            </p:nvSpPr>
            <p:spPr>
              <a:xfrm>
                <a:off x="6016106" y="1878627"/>
                <a:ext cx="485418" cy="35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2800"/>
                </a:pPr>
                <a:r>
                  <a:rPr lang="ru-RU" sz="3335" b="1" dirty="0">
                    <a:solidFill>
                      <a:srgbClr val="FFFFFF"/>
                    </a:solidFill>
                    <a:ea typeface="Montserrat"/>
                    <a:cs typeface="Montserrat"/>
                    <a:sym typeface="Montserrat"/>
                  </a:rPr>
                  <a:t>05</a:t>
                </a:r>
                <a:endParaRPr sz="1152" dirty="0"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6473439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5" y="0"/>
                  </a:moveTo>
                  <a:lnTo>
                    <a:pt x="386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2" y="10"/>
                  </a:lnTo>
                  <a:lnTo>
                    <a:pt x="404" y="16"/>
                  </a:lnTo>
                  <a:lnTo>
                    <a:pt x="402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6" y="34"/>
                  </a:lnTo>
                  <a:lnTo>
                    <a:pt x="15" y="34"/>
                  </a:lnTo>
                  <a:lnTo>
                    <a:pt x="9" y="32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37779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5"/>
            <p:cNvGrpSpPr/>
            <p:nvPr/>
          </p:nvGrpSpPr>
          <p:grpSpPr>
            <a:xfrm>
              <a:off x="7831798" y="2044662"/>
              <a:ext cx="499406" cy="665578"/>
              <a:chOff x="7596910" y="1680012"/>
              <a:chExt cx="499406" cy="665578"/>
            </a:xfrm>
          </p:grpSpPr>
          <p:sp>
            <p:nvSpPr>
              <p:cNvPr id="130" name="Google Shape;130;p5"/>
              <p:cNvSpPr/>
              <p:nvPr/>
            </p:nvSpPr>
            <p:spPr>
              <a:xfrm>
                <a:off x="7596910" y="1680012"/>
                <a:ext cx="499406" cy="665578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58" extrusionOk="0">
                    <a:moveTo>
                      <a:pt x="381" y="0"/>
                    </a:moveTo>
                    <a:lnTo>
                      <a:pt x="450" y="6"/>
                    </a:lnTo>
                    <a:lnTo>
                      <a:pt x="513" y="24"/>
                    </a:lnTo>
                    <a:lnTo>
                      <a:pt x="572" y="51"/>
                    </a:lnTo>
                    <a:lnTo>
                      <a:pt x="625" y="89"/>
                    </a:lnTo>
                    <a:lnTo>
                      <a:pt x="670" y="134"/>
                    </a:lnTo>
                    <a:lnTo>
                      <a:pt x="708" y="187"/>
                    </a:lnTo>
                    <a:lnTo>
                      <a:pt x="737" y="246"/>
                    </a:lnTo>
                    <a:lnTo>
                      <a:pt x="755" y="311"/>
                    </a:lnTo>
                    <a:lnTo>
                      <a:pt x="761" y="378"/>
                    </a:lnTo>
                    <a:lnTo>
                      <a:pt x="755" y="447"/>
                    </a:lnTo>
                    <a:lnTo>
                      <a:pt x="737" y="512"/>
                    </a:lnTo>
                    <a:lnTo>
                      <a:pt x="708" y="571"/>
                    </a:lnTo>
                    <a:lnTo>
                      <a:pt x="670" y="624"/>
                    </a:lnTo>
                    <a:lnTo>
                      <a:pt x="625" y="670"/>
                    </a:lnTo>
                    <a:lnTo>
                      <a:pt x="572" y="707"/>
                    </a:lnTo>
                    <a:lnTo>
                      <a:pt x="513" y="735"/>
                    </a:lnTo>
                    <a:lnTo>
                      <a:pt x="450" y="752"/>
                    </a:lnTo>
                    <a:lnTo>
                      <a:pt x="381" y="758"/>
                    </a:lnTo>
                    <a:lnTo>
                      <a:pt x="312" y="752"/>
                    </a:lnTo>
                    <a:lnTo>
                      <a:pt x="249" y="735"/>
                    </a:lnTo>
                    <a:lnTo>
                      <a:pt x="190" y="707"/>
                    </a:lnTo>
                    <a:lnTo>
                      <a:pt x="136" y="670"/>
                    </a:lnTo>
                    <a:lnTo>
                      <a:pt x="91" y="624"/>
                    </a:lnTo>
                    <a:lnTo>
                      <a:pt x="54" y="571"/>
                    </a:lnTo>
                    <a:lnTo>
                      <a:pt x="26" y="512"/>
                    </a:lnTo>
                    <a:lnTo>
                      <a:pt x="8" y="447"/>
                    </a:lnTo>
                    <a:lnTo>
                      <a:pt x="0" y="378"/>
                    </a:lnTo>
                    <a:lnTo>
                      <a:pt x="8" y="311"/>
                    </a:lnTo>
                    <a:lnTo>
                      <a:pt x="26" y="246"/>
                    </a:lnTo>
                    <a:lnTo>
                      <a:pt x="54" y="187"/>
                    </a:lnTo>
                    <a:lnTo>
                      <a:pt x="91" y="134"/>
                    </a:lnTo>
                    <a:lnTo>
                      <a:pt x="136" y="89"/>
                    </a:lnTo>
                    <a:lnTo>
                      <a:pt x="190" y="51"/>
                    </a:lnTo>
                    <a:lnTo>
                      <a:pt x="249" y="24"/>
                    </a:lnTo>
                    <a:lnTo>
                      <a:pt x="312" y="6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"/>
              <p:cNvSpPr txBox="1"/>
              <p:nvPr/>
            </p:nvSpPr>
            <p:spPr>
              <a:xfrm>
                <a:off x="7597338" y="1835140"/>
                <a:ext cx="485418" cy="3553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algn="ctr">
                  <a:buClr>
                    <a:srgbClr val="FFFFFF"/>
                  </a:buClr>
                  <a:buSzPts val="2800"/>
                </a:pPr>
                <a:r>
                  <a:rPr lang="ru-RU" sz="3335" b="1" dirty="0">
                    <a:solidFill>
                      <a:srgbClr val="FFFFFF"/>
                    </a:solidFill>
                    <a:ea typeface="Montserrat"/>
                    <a:cs typeface="Montserrat"/>
                    <a:sym typeface="Montserrat"/>
                  </a:rPr>
                  <a:t>06</a:t>
                </a:r>
                <a:endParaRPr sz="3335" b="1" dirty="0">
                  <a:solidFill>
                    <a:srgbClr val="FFFFFF"/>
                  </a:solidFill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33" name="Google Shape;133;p5"/>
            <p:cNvSpPr/>
            <p:nvPr/>
          </p:nvSpPr>
          <p:spPr>
            <a:xfrm>
              <a:off x="7911706" y="2888767"/>
              <a:ext cx="507518" cy="29855"/>
            </a:xfrm>
            <a:custGeom>
              <a:avLst/>
              <a:gdLst/>
              <a:ahLst/>
              <a:cxnLst/>
              <a:rect l="l" t="t" r="r" b="b"/>
              <a:pathLst>
                <a:path w="404" h="34" extrusionOk="0">
                  <a:moveTo>
                    <a:pt x="15" y="0"/>
                  </a:moveTo>
                  <a:lnTo>
                    <a:pt x="386" y="0"/>
                  </a:lnTo>
                  <a:lnTo>
                    <a:pt x="394" y="2"/>
                  </a:lnTo>
                  <a:lnTo>
                    <a:pt x="400" y="4"/>
                  </a:lnTo>
                  <a:lnTo>
                    <a:pt x="402" y="10"/>
                  </a:lnTo>
                  <a:lnTo>
                    <a:pt x="404" y="16"/>
                  </a:lnTo>
                  <a:lnTo>
                    <a:pt x="402" y="24"/>
                  </a:lnTo>
                  <a:lnTo>
                    <a:pt x="400" y="30"/>
                  </a:lnTo>
                  <a:lnTo>
                    <a:pt x="394" y="32"/>
                  </a:lnTo>
                  <a:lnTo>
                    <a:pt x="386" y="34"/>
                  </a:lnTo>
                  <a:lnTo>
                    <a:pt x="15" y="34"/>
                  </a:lnTo>
                  <a:lnTo>
                    <a:pt x="9" y="32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55440" tIns="27713" rIns="55440" bIns="27713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</a:pPr>
              <a:endParaRPr sz="2122">
                <a:solidFill>
                  <a:srgbClr val="2B3977"/>
                </a:solidFill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" name="Google Shape;134;p5"/>
            <p:cNvGrpSpPr/>
            <p:nvPr/>
          </p:nvGrpSpPr>
          <p:grpSpPr>
            <a:xfrm>
              <a:off x="1791953" y="5156157"/>
              <a:ext cx="1376827" cy="337574"/>
              <a:chOff x="1562698" y="4784105"/>
              <a:chExt cx="1376827" cy="337574"/>
            </a:xfrm>
          </p:grpSpPr>
          <p:sp>
            <p:nvSpPr>
              <p:cNvPr id="135" name="Google Shape;135;p5"/>
              <p:cNvSpPr/>
              <p:nvPr/>
            </p:nvSpPr>
            <p:spPr>
              <a:xfrm>
                <a:off x="1562698" y="4784105"/>
                <a:ext cx="1376827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59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4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459E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1737384" y="4930262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51" y="0"/>
                    </a:moveTo>
                    <a:lnTo>
                      <a:pt x="655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5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7" y="203"/>
                    </a:lnTo>
                    <a:lnTo>
                      <a:pt x="718" y="107"/>
                    </a:lnTo>
                    <a:lnTo>
                      <a:pt x="645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7" y="0"/>
                    </a:lnTo>
                    <a:lnTo>
                      <a:pt x="6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>
              <a:off x="284499" y="5169315"/>
              <a:ext cx="1376833" cy="351845"/>
              <a:chOff x="146324" y="4796386"/>
              <a:chExt cx="1376833" cy="351845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146324" y="4796386"/>
                <a:ext cx="1376833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57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192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388045" y="4956814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48" y="0"/>
                    </a:moveTo>
                    <a:lnTo>
                      <a:pt x="652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2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4" y="203"/>
                    </a:lnTo>
                    <a:lnTo>
                      <a:pt x="717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4" y="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>
              <a:off x="3159130" y="4556698"/>
              <a:ext cx="1376829" cy="862877"/>
              <a:chOff x="2814594" y="4192048"/>
              <a:chExt cx="1376829" cy="862877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2814594" y="4791507"/>
                <a:ext cx="1376829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58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2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3065961" y="4192048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5"/>
            <p:cNvGrpSpPr/>
            <p:nvPr/>
          </p:nvGrpSpPr>
          <p:grpSpPr>
            <a:xfrm>
              <a:off x="7393087" y="4573606"/>
              <a:ext cx="1376827" cy="876592"/>
              <a:chOff x="6854596" y="4192048"/>
              <a:chExt cx="1376827" cy="876592"/>
            </a:xfrm>
          </p:grpSpPr>
          <p:sp>
            <p:nvSpPr>
              <p:cNvPr id="144" name="Google Shape;144;p5"/>
              <p:cNvSpPr/>
              <p:nvPr/>
            </p:nvSpPr>
            <p:spPr>
              <a:xfrm>
                <a:off x="6854596" y="4805222"/>
                <a:ext cx="1376827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2122">
                  <a:solidFill>
                    <a:srgbClr val="2B3977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7174645" y="4192048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6" name="Google Shape;146;p5"/>
            <p:cNvGrpSpPr/>
            <p:nvPr/>
          </p:nvGrpSpPr>
          <p:grpSpPr>
            <a:xfrm>
              <a:off x="6025908" y="4556700"/>
              <a:ext cx="1376830" cy="876592"/>
              <a:chOff x="5537591" y="4192048"/>
              <a:chExt cx="1376830" cy="876592"/>
            </a:xfrm>
          </p:grpSpPr>
          <p:sp>
            <p:nvSpPr>
              <p:cNvPr id="147" name="Google Shape;147;p5"/>
              <p:cNvSpPr/>
              <p:nvPr/>
            </p:nvSpPr>
            <p:spPr>
              <a:xfrm>
                <a:off x="5610244" y="4205031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50" y="0"/>
                    </a:moveTo>
                    <a:lnTo>
                      <a:pt x="654" y="0"/>
                    </a:lnTo>
                    <a:lnTo>
                      <a:pt x="656" y="2"/>
                    </a:lnTo>
                    <a:lnTo>
                      <a:pt x="737" y="107"/>
                    </a:lnTo>
                    <a:lnTo>
                      <a:pt x="654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2" y="215"/>
                    </a:lnTo>
                    <a:lnTo>
                      <a:pt x="0" y="211"/>
                    </a:lnTo>
                    <a:lnTo>
                      <a:pt x="2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6" y="203"/>
                    </a:lnTo>
                    <a:lnTo>
                      <a:pt x="717" y="107"/>
                    </a:lnTo>
                    <a:lnTo>
                      <a:pt x="644" y="12"/>
                    </a:lnTo>
                    <a:lnTo>
                      <a:pt x="642" y="8"/>
                    </a:lnTo>
                    <a:lnTo>
                      <a:pt x="642" y="4"/>
                    </a:lnTo>
                    <a:lnTo>
                      <a:pt x="646" y="0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5537591" y="4805222"/>
                <a:ext cx="1376830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37779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5"/>
              <p:cNvSpPr/>
              <p:nvPr/>
            </p:nvSpPr>
            <p:spPr>
              <a:xfrm>
                <a:off x="5797818" y="4192048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213">
                  <a:solidFill>
                    <a:srgbClr val="2B3977"/>
                  </a:solidFill>
                  <a:ea typeface="Montserrat"/>
                  <a:cs typeface="Montserrat"/>
                  <a:sym typeface="Montserrat"/>
                </a:endParaRPr>
              </a:p>
            </p:txBody>
          </p:sp>
        </p:grpSp>
        <p:grpSp>
          <p:nvGrpSpPr>
            <p:cNvPr id="150" name="Google Shape;150;p5"/>
            <p:cNvGrpSpPr/>
            <p:nvPr/>
          </p:nvGrpSpPr>
          <p:grpSpPr>
            <a:xfrm>
              <a:off x="4606175" y="4560708"/>
              <a:ext cx="1376830" cy="858867"/>
              <a:chOff x="4195999" y="4192048"/>
              <a:chExt cx="1376830" cy="858867"/>
            </a:xfrm>
          </p:grpSpPr>
          <p:sp>
            <p:nvSpPr>
              <p:cNvPr id="151" name="Google Shape;151;p5"/>
              <p:cNvSpPr/>
              <p:nvPr/>
            </p:nvSpPr>
            <p:spPr>
              <a:xfrm>
                <a:off x="4195999" y="4787497"/>
                <a:ext cx="1376830" cy="263418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299" extrusionOk="0">
                    <a:moveTo>
                      <a:pt x="0" y="0"/>
                    </a:moveTo>
                    <a:lnTo>
                      <a:pt x="1245" y="0"/>
                    </a:lnTo>
                    <a:lnTo>
                      <a:pt x="1360" y="146"/>
                    </a:lnTo>
                    <a:lnTo>
                      <a:pt x="1245" y="299"/>
                    </a:lnTo>
                    <a:lnTo>
                      <a:pt x="0" y="299"/>
                    </a:lnTo>
                    <a:lnTo>
                      <a:pt x="115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9BA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endParaRPr sz="1637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4437719" y="4192048"/>
                <a:ext cx="893393" cy="191417"/>
              </a:xfrm>
              <a:custGeom>
                <a:avLst/>
                <a:gdLst/>
                <a:ahLst/>
                <a:cxnLst/>
                <a:rect l="l" t="t" r="r" b="b"/>
                <a:pathLst>
                  <a:path w="737" h="219" extrusionOk="0">
                    <a:moveTo>
                      <a:pt x="649" y="0"/>
                    </a:moveTo>
                    <a:lnTo>
                      <a:pt x="653" y="0"/>
                    </a:lnTo>
                    <a:lnTo>
                      <a:pt x="657" y="2"/>
                    </a:lnTo>
                    <a:lnTo>
                      <a:pt x="737" y="107"/>
                    </a:lnTo>
                    <a:lnTo>
                      <a:pt x="653" y="219"/>
                    </a:lnTo>
                    <a:lnTo>
                      <a:pt x="8" y="219"/>
                    </a:lnTo>
                    <a:lnTo>
                      <a:pt x="4" y="217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4" y="203"/>
                    </a:lnTo>
                    <a:lnTo>
                      <a:pt x="8" y="203"/>
                    </a:lnTo>
                    <a:lnTo>
                      <a:pt x="645" y="203"/>
                    </a:lnTo>
                    <a:lnTo>
                      <a:pt x="718" y="107"/>
                    </a:lnTo>
                    <a:lnTo>
                      <a:pt x="643" y="12"/>
                    </a:lnTo>
                    <a:lnTo>
                      <a:pt x="643" y="8"/>
                    </a:lnTo>
                    <a:lnTo>
                      <a:pt x="643" y="4"/>
                    </a:lnTo>
                    <a:lnTo>
                      <a:pt x="645" y="0"/>
                    </a:lnTo>
                    <a:lnTo>
                      <a:pt x="64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55440" tIns="27713" rIns="55440" bIns="27713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</a:pPr>
                <a:endParaRPr sz="1213">
                  <a:solidFill>
                    <a:srgbClr val="2B3977"/>
                  </a:solidFill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53" name="Google Shape;153;p5"/>
            <p:cNvSpPr/>
            <p:nvPr/>
          </p:nvSpPr>
          <p:spPr>
            <a:xfrm>
              <a:off x="170834" y="3050597"/>
              <a:ext cx="1336124" cy="11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30" tIns="21830" rIns="21830" bIns="21830" anchor="t" anchorCtr="0">
              <a:noAutofit/>
            </a:bodyPr>
            <a:lstStyle/>
            <a:p>
              <a:pPr algn="ctr">
                <a:lnSpc>
                  <a:spcPct val="115000"/>
                </a:lnSpc>
              </a:pPr>
              <a:r>
                <a:rPr lang="ru-RU" sz="1152" dirty="0">
                  <a:solidFill>
                    <a:srgbClr val="002060"/>
                  </a:solidFill>
                  <a:ea typeface="Montserrat"/>
                  <a:cs typeface="Montserrat"/>
                  <a:sym typeface="Montserrat"/>
                </a:rPr>
                <a:t>Учебные онлайн-курсы МЭО разработаны в единой методологии и  могут быть использованы с любым УМК, входящим в ФПУ</a:t>
              </a: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095010" y="3004350"/>
              <a:ext cx="1418256" cy="11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30" tIns="21830" rIns="21830" bIns="21830" anchor="t" anchorCtr="0">
              <a:noAutofit/>
            </a:bodyPr>
            <a:lstStyle/>
            <a:p>
              <a:pPr lvl="0" algn="ctr">
                <a:buClr>
                  <a:srgbClr val="2B3977"/>
                </a:buClr>
                <a:buSzPts val="1100"/>
              </a:pPr>
              <a:r>
                <a:rPr lang="ru-RU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Реализация требований ФГОС дошкольного, начального, основного и среднего общего образования, что обеспечивает преемственность всех уровней общего образования</a:t>
              </a: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598030" y="2995879"/>
              <a:ext cx="1523615" cy="117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30" tIns="21830" rIns="21830" bIns="21830" anchor="t" anchorCtr="0">
              <a:noAutofit/>
            </a:bodyPr>
            <a:lstStyle/>
            <a:p>
              <a:pPr algn="ctr">
                <a:buClr>
                  <a:srgbClr val="2B3977"/>
                </a:buClr>
                <a:buSzPts val="1100"/>
              </a:pPr>
              <a:r>
                <a:rPr lang="ru-RU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Реализация особых образовательных потребностей  детей  с ОВЗ, одаренных, талантливых и высокомотивированных детей </a:t>
              </a:r>
              <a:endParaRPr sz="1152" dirty="0">
                <a:solidFill>
                  <a:srgbClr val="2B3977"/>
                </a:solidFill>
                <a:ea typeface="Montserrat"/>
                <a:cs typeface="Montserrat"/>
                <a:sym typeface="Montserrat"/>
              </a:endParaRPr>
            </a:p>
            <a:p>
              <a:pPr algn="ctr">
                <a:lnSpc>
                  <a:spcPct val="115000"/>
                </a:lnSpc>
              </a:pPr>
              <a:endParaRPr sz="1152" dirty="0">
                <a:solidFill>
                  <a:srgbClr val="002060"/>
                </a:solidFill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041037" y="3006818"/>
              <a:ext cx="1540863" cy="920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830" tIns="21830" rIns="21830" bIns="21830" anchor="t" anchorCtr="0">
              <a:noAutofit/>
            </a:bodyPr>
            <a:lstStyle/>
            <a:p>
              <a:pPr algn="ctr">
                <a:buSzPts val="1100"/>
              </a:pPr>
              <a:r>
                <a:rPr lang="ru-RU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Воспитание, формирование и развитие личности обучающихся, в том числе формирование </a:t>
              </a:r>
              <a:endParaRPr lang="en-US" sz="1152" dirty="0">
                <a:solidFill>
                  <a:srgbClr val="2B3977"/>
                </a:solidFill>
                <a:ea typeface="Montserrat"/>
                <a:cs typeface="Montserrat"/>
                <a:sym typeface="Montserrat"/>
              </a:endParaRPr>
            </a:p>
            <a:p>
              <a:pPr algn="ctr">
                <a:buSzPts val="1100"/>
              </a:pPr>
              <a:r>
                <a:rPr lang="ru-RU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навыков и компетенций </a:t>
              </a:r>
              <a:r>
                <a:rPr lang="en-US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XXI </a:t>
              </a:r>
              <a:r>
                <a:rPr lang="ru-RU" sz="1152" dirty="0">
                  <a:solidFill>
                    <a:srgbClr val="2B3977"/>
                  </a:solidFill>
                  <a:ea typeface="Montserrat"/>
                  <a:cs typeface="Montserrat"/>
                  <a:sym typeface="Montserrat"/>
                </a:rPr>
                <a:t>в., в соответствии с ФЗ от 31.07.2020 № 304-ФЗ «О внесении изменений в ФЗ «Об образовании в РФ» по вопросам воспитания обучающихся</a:t>
              </a:r>
              <a:endParaRPr sz="1152" dirty="0">
                <a:solidFill>
                  <a:srgbClr val="002060"/>
                </a:solidFill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762" y="122697"/>
            <a:ext cx="12184478" cy="709103"/>
          </a:xfrm>
          <a:prstGeom prst="rect">
            <a:avLst/>
          </a:prstGeom>
          <a:noFill/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ПРЕИМУЩЕСТВА  ЦИФРОВОЙ ОБРАЗОВАТЕЛЬНОЙ СРЕДЫ </a:t>
            </a:r>
          </a:p>
          <a:p>
            <a:pPr algn="ctr"/>
            <a:r>
              <a:rPr lang="ru-RU" sz="2122" b="1" dirty="0">
                <a:solidFill>
                  <a:srgbClr val="0070C0"/>
                </a:solidFill>
                <a:cs typeface="Arial" panose="020B0604020202020204" pitchFamily="34" charset="0"/>
              </a:rPr>
              <a:t>«МОБИЛЬНОЕ ЭЛЕКТРОННОЕ ОБРАЗОВАНИЕ»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37912" y="2322221"/>
            <a:ext cx="1902537" cy="410560"/>
          </a:xfrm>
          <a:prstGeom prst="rect">
            <a:avLst/>
          </a:prstGeom>
        </p:spPr>
        <p:txBody>
          <a:bodyPr wrap="square" lIns="55435" tIns="27717" rIns="55435" bIns="27717">
            <a:spAutoFit/>
          </a:bodyPr>
          <a:lstStyle/>
          <a:p>
            <a:pPr lvl="0" algn="ctr">
              <a:buClr>
                <a:schemeClr val="dk1"/>
              </a:buClr>
            </a:pPr>
            <a:r>
              <a:rPr lang="ru-RU" sz="1152" dirty="0">
                <a:solidFill>
                  <a:srgbClr val="2B3977"/>
                </a:solidFill>
                <a:ea typeface="Montserrat"/>
                <a:cs typeface="Montserrat"/>
                <a:sym typeface="Montserrat"/>
              </a:rPr>
              <a:t>Подготовка к ОГЭ, ЕГЭ, ВПР  и  олимпиадам</a:t>
            </a:r>
            <a:endParaRPr lang="ru-RU" sz="1152" dirty="0">
              <a:solidFill>
                <a:schemeClr val="dk1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80680" y="2365999"/>
            <a:ext cx="1785668" cy="534761"/>
          </a:xfrm>
          <a:prstGeom prst="rect">
            <a:avLst/>
          </a:prstGeom>
        </p:spPr>
        <p:txBody>
          <a:bodyPr wrap="square" lIns="55435" tIns="27717" rIns="55435" bIns="27717">
            <a:spAutoFit/>
          </a:bodyPr>
          <a:lstStyle/>
          <a:p>
            <a:pPr lvl="0" algn="ctr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ru-RU" sz="1152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Формирование функциональной грамотности</a:t>
            </a:r>
          </a:p>
        </p:txBody>
      </p:sp>
      <p:sp>
        <p:nvSpPr>
          <p:cNvPr id="70" name="Google Shape;283;g8f70566da0_14_85"/>
          <p:cNvSpPr txBox="1"/>
          <p:nvPr/>
        </p:nvSpPr>
        <p:spPr>
          <a:xfrm>
            <a:off x="375420" y="5414871"/>
            <a:ext cx="2663313" cy="8655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8213" tIns="98213" rIns="98213" bIns="9821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ru-RU" sz="970" b="1" dirty="0">
                <a:solidFill>
                  <a:srgbClr val="FFFFFF"/>
                </a:solidFill>
                <a:ea typeface="Montserrat"/>
                <a:cs typeface="Montserrat"/>
                <a:sym typeface="Montserrat"/>
              </a:rPr>
              <a:t>Повышение качества образования в школах с низкими образовательными результатами и (или) находящихся в неблагоприятных социальных условиях </a:t>
            </a:r>
            <a:endParaRPr sz="970" b="1" dirty="0">
              <a:solidFill>
                <a:srgbClr val="FFFFFF"/>
              </a:solidFill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284;g8f70566da0_14_85"/>
          <p:cNvSpPr txBox="1"/>
          <p:nvPr/>
        </p:nvSpPr>
        <p:spPr>
          <a:xfrm>
            <a:off x="3185578" y="5414865"/>
            <a:ext cx="2663313" cy="8655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8213" tIns="98213" rIns="98213" bIns="9821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ru-RU" sz="84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Постоянное профессиональное развитие и методическая поддержка педагогических работников </a:t>
            </a:r>
            <a:endParaRPr sz="849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285;g8f70566da0_14_85"/>
          <p:cNvSpPr txBox="1"/>
          <p:nvPr/>
        </p:nvSpPr>
        <p:spPr>
          <a:xfrm>
            <a:off x="8917527" y="5433870"/>
            <a:ext cx="2663313" cy="8787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8213" tIns="98213" rIns="98213" bIns="98213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ru-RU" sz="84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Минимизация временных затрат  педагогов на подготовку к учебным занятиям</a:t>
            </a:r>
          </a:p>
        </p:txBody>
      </p:sp>
      <p:sp>
        <p:nvSpPr>
          <p:cNvPr id="74" name="Google Shape;286;g8f70566da0_14_85"/>
          <p:cNvSpPr txBox="1"/>
          <p:nvPr/>
        </p:nvSpPr>
        <p:spPr>
          <a:xfrm>
            <a:off x="6026110" y="5436135"/>
            <a:ext cx="2663313" cy="812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8213" tIns="98213" rIns="98213" bIns="98213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800"/>
            </a:pPr>
            <a:r>
              <a:rPr lang="ru-RU" sz="84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Формирования учебной самостоятельности, </a:t>
            </a:r>
            <a:r>
              <a:rPr lang="ru-RU" sz="849" b="1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саморефлексии</a:t>
            </a:r>
            <a:r>
              <a:rPr lang="ru-RU" sz="849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и навыков самообразования </a:t>
            </a:r>
            <a:endParaRPr sz="849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322922" y="5047612"/>
            <a:ext cx="911703" cy="233268"/>
          </a:xfrm>
          <a:prstGeom prst="rect">
            <a:avLst/>
          </a:prstGeom>
          <a:solidFill>
            <a:srgbClr val="0070C0"/>
          </a:solidFill>
        </p:spPr>
        <p:txBody>
          <a:bodyPr wrap="square" lIns="55435" tIns="27717" rIns="55435" bIns="27717" rtlCol="0">
            <a:spAutoFit/>
          </a:bodyPr>
          <a:lstStyle/>
          <a:p>
            <a:pPr algn="ctr"/>
            <a:r>
              <a:rPr lang="ru-RU" sz="1152" b="1" dirty="0">
                <a:solidFill>
                  <a:schemeClr val="bg1"/>
                </a:solidFill>
                <a:latin typeface="Montserrat ExtraBold" panose="020B0604020202020204" charset="-52"/>
              </a:rPr>
              <a:t>а также</a:t>
            </a:r>
          </a:p>
        </p:txBody>
      </p:sp>
    </p:spTree>
    <p:extLst>
      <p:ext uri="{BB962C8B-B14F-4D97-AF65-F5344CB8AC3E}">
        <p14:creationId xmlns:p14="http://schemas.microsoft.com/office/powerpoint/2010/main" val="8394362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meo2021">
  <a:themeElements>
    <a:clrScheme name="МЭО2021">
      <a:dk1>
        <a:srgbClr val="1E2D40"/>
      </a:dk1>
      <a:lt1>
        <a:srgbClr val="F2F2F2"/>
      </a:lt1>
      <a:dk2>
        <a:srgbClr val="1E2D40"/>
      </a:dk2>
      <a:lt2>
        <a:srgbClr val="FFFFFF"/>
      </a:lt2>
      <a:accent1>
        <a:srgbClr val="77CFD9"/>
      </a:accent1>
      <a:accent2>
        <a:srgbClr val="A0EAF2"/>
      </a:accent2>
      <a:accent3>
        <a:srgbClr val="0AB7D1"/>
      </a:accent3>
      <a:accent4>
        <a:srgbClr val="F2C166"/>
      </a:accent4>
      <a:accent5>
        <a:srgbClr val="BF3F34"/>
      </a:accent5>
      <a:accent6>
        <a:srgbClr val="4A808C"/>
      </a:accent6>
      <a:hlink>
        <a:srgbClr val="3D6373"/>
      </a:hlink>
      <a:folHlink>
        <a:srgbClr val="7F7F7F"/>
      </a:folHlink>
    </a:clrScheme>
    <a:fontScheme name="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o2021" id="{0100EF03-9EAF-4067-BBF8-687EBC8C2010}" vid="{291073FB-606F-48E0-968E-4DD76A6700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meo2021</Template>
  <TotalTime>1981</TotalTime>
  <Words>2350</Words>
  <Application>Microsoft Office PowerPoint</Application>
  <PresentationFormat>Широкоэкранный</PresentationFormat>
  <Paragraphs>306</Paragraphs>
  <Slides>23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</vt:lpstr>
      <vt:lpstr>Calibri</vt:lpstr>
      <vt:lpstr>Commissioner SemiBold</vt:lpstr>
      <vt:lpstr>Microsoft Sans Serif</vt:lpstr>
      <vt:lpstr>Montserrat</vt:lpstr>
      <vt:lpstr>Montserrat ExtraBold</vt:lpstr>
      <vt:lpstr>Open Sans</vt:lpstr>
      <vt:lpstr>Open Sans Extrabold</vt:lpstr>
      <vt:lpstr>Roboto</vt:lpstr>
      <vt:lpstr>Roboto Black</vt:lpstr>
      <vt:lpstr>Roboto Slab</vt:lpstr>
      <vt:lpstr>Tahoma</vt:lpstr>
      <vt:lpstr>Times New Roman</vt:lpstr>
      <vt:lpstr>Wingdings</vt:lpstr>
      <vt:lpstr>meo2021</vt:lpstr>
      <vt:lpstr>ВОЗМОЖНОСТИ МОБИЛЬНОГО ЭЛЕКТРОННОГО ОБРАЗОВАНИЯ В УСЛОВИЯХ РЕАЛИЗАЦИИ ФЕДЕРАЛЬНОГО ПРОЕКТА «ЦИФРОВАЯ ОБРАЗОВАТЕЛЬНАЯ СРЕДА»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МОБИЛЬНОЕ ЭЛЕКТРОННОЕ ОБРАЗОВАНИЕ:  ПОЛНОЕ СООТВЕТСТВИЕ ВСЕМ НОРМАТИВНЫМ ТРЕБОВАНИЯМ</vt:lpstr>
      <vt:lpstr>Презентация PowerPoint</vt:lpstr>
      <vt:lpstr>Презентация PowerPoint</vt:lpstr>
      <vt:lpstr>ВАРИАНТЫ ИСПОЛЬЗОВАНИЯ МЭО</vt:lpstr>
      <vt:lpstr>Презентация PowerPoint</vt:lpstr>
      <vt:lpstr>Презентация PowerPoint</vt:lpstr>
      <vt:lpstr>Презентация PowerPoint</vt:lpstr>
      <vt:lpstr>ФУНКЦИОНАЛ МЭО – ОСНОВА ДЛЯ ПОСТРОЕНИЯ МЕТОДИЧЕСКОГО СОПРОВОЖДЕНИЯ ОБРАЗОВАТЕЛЬНЫХ ОРГАНИЗАЦИЙ</vt:lpstr>
      <vt:lpstr>Презентация PowerPoint</vt:lpstr>
      <vt:lpstr>Презентация PowerPoint</vt:lpstr>
      <vt:lpstr>МОБИЛЬНОЕ ЭЛЕКТРОННОЕ ОБРАЗОВАНИЕ – ИНСТРУМЕНТ ДОСТИЖЕНИЯ ПОКАЗАТЕЛЕЙ МОТИВИРУЮЩЕГО МОНИТОРИНГА  50-55</vt:lpstr>
      <vt:lpstr>Презентация PowerPoint</vt:lpstr>
      <vt:lpstr>Презентация PowerPoint</vt:lpstr>
      <vt:lpstr>МОБИЛЬНОЕ ЭЛЕКТРОННОЕ ОБРАЗОВАНИЕ – ИНСТРУМЕНТ ЭФФЕКТИВНОГО УПРАВЛЕНИЯ ОБРАЗОВАТЕЛЬНОЙ ДЕЯТЕЛЬНОСТЬЮ</vt:lpstr>
      <vt:lpstr>Чем мы можем быть полезны для образовательных организаций?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Долгова</dc:creator>
  <cp:lastModifiedBy>USER</cp:lastModifiedBy>
  <cp:revision>56</cp:revision>
  <dcterms:created xsi:type="dcterms:W3CDTF">2021-12-21T11:30:45Z</dcterms:created>
  <dcterms:modified xsi:type="dcterms:W3CDTF">2022-05-13T04:41:19Z</dcterms:modified>
</cp:coreProperties>
</file>